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11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60026" y="284892"/>
            <a:ext cx="3271946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2666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2666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2666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2666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2666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60453" y="238985"/>
            <a:ext cx="3271520" cy="1007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57032" y="2486870"/>
            <a:ext cx="6677934" cy="13804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60678"/>
            <a:ext cx="2457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62666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73153" y="321653"/>
            <a:ext cx="3246120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23: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Documentation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13939" y="1913221"/>
            <a:ext cx="9872980" cy="2407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  <a:p>
            <a:pPr marL="139700">
              <a:lnSpc>
                <a:spcPct val="100000"/>
              </a:lnSpc>
              <a:spcBef>
                <a:spcPts val="1235"/>
              </a:spcBef>
            </a:pPr>
            <a:r>
              <a:rPr sz="3200" spc="-5" dirty="0">
                <a:solidFill>
                  <a:srgbClr val="FFFFFF"/>
                </a:solidFill>
              </a:rPr>
              <a:t>MODULE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23: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Documentation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60453" y="284892"/>
            <a:ext cx="3271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26667"/>
                </a:solidFill>
                <a:latin typeface="Arial"/>
                <a:cs typeface="Arial"/>
              </a:rPr>
              <a:t>23:</a:t>
            </a:r>
            <a:r>
              <a:rPr sz="2000" b="1" spc="-25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Documentation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21188" y="1798709"/>
            <a:ext cx="5970905" cy="3845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935990">
              <a:lnSpc>
                <a:spcPts val="2800"/>
              </a:lnSpc>
              <a:spcBef>
                <a:spcPts val="26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Why is it important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document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prehospital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combat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casualty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care?</a:t>
            </a:r>
            <a:endParaRPr sz="2400">
              <a:latin typeface="Arial"/>
              <a:cs typeface="Arial"/>
            </a:endParaRPr>
          </a:p>
          <a:p>
            <a:pPr marL="12700" marR="5715" algn="just">
              <a:lnSpc>
                <a:spcPts val="2800"/>
              </a:lnSpc>
              <a:spcBef>
                <a:spcPts val="24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What is the difference between the TCCC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Card (DD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Form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1380)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and the TCCC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After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Report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(AAR)?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840"/>
              </a:lnSpc>
              <a:spcBef>
                <a:spcPts val="224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TRUE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FALSE?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12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Only the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Combat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Medic/Corpsman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document prehospital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casualty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the TCCC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Card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(DD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 Form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1380)?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13156" y="1789453"/>
            <a:ext cx="638312" cy="6723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13156" y="2786867"/>
            <a:ext cx="638312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13156" y="4168780"/>
            <a:ext cx="638312" cy="67239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08534" y="827128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23:</a:t>
            </a:r>
            <a:r>
              <a:rPr spc="-25" dirty="0"/>
              <a:t> </a:t>
            </a:r>
            <a:r>
              <a:rPr spc="-5" dirty="0"/>
              <a:t>Documentation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3226" y="2865150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0453" y="284892"/>
            <a:ext cx="3271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23: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Documentation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20939" y="837045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6364744" y="2053625"/>
            <a:ext cx="4874895" cy="321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21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1524635">
              <a:lnSpc>
                <a:spcPts val="1600"/>
              </a:lnSpc>
              <a:spcBef>
                <a:spcPts val="805"/>
              </a:spcBef>
            </a:pP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Updated regularly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– latest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edition dated </a:t>
            </a:r>
            <a:r>
              <a:rPr sz="1400" b="1" spc="-3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5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 November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2020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00"/>
              </a:lnSpc>
            </a:pP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These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guidelines are the result of decisions made by the </a:t>
            </a:r>
            <a:r>
              <a:rPr sz="14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Committee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on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Combat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Care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as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they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explore </a:t>
            </a:r>
            <a:r>
              <a:rPr sz="1400" spc="-37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evidence-based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research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regarding best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practices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Arial MT"/>
              <a:cs typeface="Arial MT"/>
            </a:endParaRPr>
          </a:p>
          <a:p>
            <a:pPr marL="12700">
              <a:lnSpc>
                <a:spcPts val="2470"/>
              </a:lnSpc>
              <a:spcBef>
                <a:spcPts val="5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PHTLS: Military Edition, Chapter </a:t>
            </a:r>
            <a:r>
              <a:rPr sz="2100" b="1" dirty="0">
                <a:solidFill>
                  <a:srgbClr val="2E3334"/>
                </a:solidFill>
                <a:latin typeface="Arial"/>
                <a:cs typeface="Arial"/>
              </a:rPr>
              <a:t>25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5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 marR="1658620">
              <a:lnSpc>
                <a:spcPts val="1800"/>
              </a:lnSpc>
              <a:spcBef>
                <a:spcPts val="12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Prehospital</a:t>
            </a:r>
            <a:r>
              <a:rPr sz="1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Life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Support,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Military Ninth Edition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3842" y="1769924"/>
            <a:ext cx="5702300" cy="4325620"/>
            <a:chOff x="583842" y="1769924"/>
            <a:chExt cx="5702300" cy="43256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842" y="1769924"/>
              <a:ext cx="5702162" cy="43251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71803" y="4778935"/>
              <a:ext cx="979805" cy="386080"/>
            </a:xfrm>
            <a:custGeom>
              <a:avLst/>
              <a:gdLst/>
              <a:ahLst/>
              <a:cxnLst/>
              <a:rect l="l" t="t" r="r" b="b"/>
              <a:pathLst>
                <a:path w="979804" h="386079">
                  <a:moveTo>
                    <a:pt x="37429" y="0"/>
                  </a:moveTo>
                  <a:lnTo>
                    <a:pt x="0" y="236324"/>
                  </a:lnTo>
                  <a:lnTo>
                    <a:pt x="942365" y="385580"/>
                  </a:lnTo>
                  <a:lnTo>
                    <a:pt x="979796" y="149256"/>
                  </a:lnTo>
                  <a:lnTo>
                    <a:pt x="374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 rot="540000">
            <a:off x="4028794" y="4897807"/>
            <a:ext cx="667561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NOV 2020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6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767171"/>
                </a:solidFill>
              </a:rPr>
              <a:t>Module</a:t>
            </a:r>
            <a:r>
              <a:rPr spc="-25" dirty="0">
                <a:solidFill>
                  <a:srgbClr val="767171"/>
                </a:solidFill>
              </a:rPr>
              <a:t> </a:t>
            </a:r>
            <a:r>
              <a:rPr dirty="0">
                <a:solidFill>
                  <a:srgbClr val="767171"/>
                </a:solidFill>
              </a:rPr>
              <a:t>23:</a:t>
            </a:r>
            <a:r>
              <a:rPr spc="-25" dirty="0">
                <a:solidFill>
                  <a:srgbClr val="767171"/>
                </a:solidFill>
              </a:rPr>
              <a:t> </a:t>
            </a:r>
            <a:r>
              <a:rPr spc="-5" dirty="0">
                <a:solidFill>
                  <a:srgbClr val="767171"/>
                </a:solidFill>
              </a:rPr>
              <a:t>Documentation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443" y="1514079"/>
            <a:ext cx="10349865" cy="4208145"/>
            <a:chOff x="963443" y="1514079"/>
            <a:chExt cx="10349865" cy="4208145"/>
          </a:xfrm>
        </p:grpSpPr>
        <p:sp>
          <p:nvSpPr>
            <p:cNvPr id="6" name="object 6"/>
            <p:cNvSpPr/>
            <p:nvPr/>
          </p:nvSpPr>
          <p:spPr>
            <a:xfrm>
              <a:off x="982493" y="1726446"/>
              <a:ext cx="10311765" cy="3976370"/>
            </a:xfrm>
            <a:custGeom>
              <a:avLst/>
              <a:gdLst/>
              <a:ahLst/>
              <a:cxnLst/>
              <a:rect l="l" t="t" r="r" b="b"/>
              <a:pathLst>
                <a:path w="10311765" h="3976370">
                  <a:moveTo>
                    <a:pt x="390712" y="1"/>
                  </a:moveTo>
                  <a:lnTo>
                    <a:pt x="441413" y="1"/>
                  </a:lnTo>
                  <a:lnTo>
                    <a:pt x="492113" y="1"/>
                  </a:lnTo>
                  <a:lnTo>
                    <a:pt x="542813" y="1"/>
                  </a:lnTo>
                  <a:lnTo>
                    <a:pt x="593514" y="1"/>
                  </a:lnTo>
                  <a:lnTo>
                    <a:pt x="644214" y="1"/>
                  </a:lnTo>
                  <a:lnTo>
                    <a:pt x="694914" y="1"/>
                  </a:lnTo>
                  <a:lnTo>
                    <a:pt x="745614" y="1"/>
                  </a:lnTo>
                  <a:lnTo>
                    <a:pt x="796315" y="1"/>
                  </a:lnTo>
                  <a:lnTo>
                    <a:pt x="847015" y="1"/>
                  </a:lnTo>
                  <a:lnTo>
                    <a:pt x="897715" y="1"/>
                  </a:lnTo>
                  <a:lnTo>
                    <a:pt x="948415" y="1"/>
                  </a:lnTo>
                  <a:lnTo>
                    <a:pt x="999116" y="1"/>
                  </a:lnTo>
                  <a:lnTo>
                    <a:pt x="1049816" y="1"/>
                  </a:lnTo>
                  <a:lnTo>
                    <a:pt x="1100516" y="1"/>
                  </a:lnTo>
                  <a:lnTo>
                    <a:pt x="1151217" y="1"/>
                  </a:lnTo>
                  <a:lnTo>
                    <a:pt x="1201917" y="1"/>
                  </a:lnTo>
                  <a:lnTo>
                    <a:pt x="1252617" y="1"/>
                  </a:lnTo>
                  <a:lnTo>
                    <a:pt x="1303317" y="1"/>
                  </a:lnTo>
                  <a:lnTo>
                    <a:pt x="1354018" y="1"/>
                  </a:lnTo>
                  <a:lnTo>
                    <a:pt x="1404718" y="1"/>
                  </a:lnTo>
                  <a:lnTo>
                    <a:pt x="1455418" y="1"/>
                  </a:lnTo>
                  <a:lnTo>
                    <a:pt x="1506118" y="1"/>
                  </a:lnTo>
                  <a:lnTo>
                    <a:pt x="1556819" y="1"/>
                  </a:lnTo>
                  <a:lnTo>
                    <a:pt x="1607519" y="1"/>
                  </a:lnTo>
                  <a:lnTo>
                    <a:pt x="1658219" y="1"/>
                  </a:lnTo>
                  <a:lnTo>
                    <a:pt x="1708920" y="1"/>
                  </a:lnTo>
                  <a:lnTo>
                    <a:pt x="1759620" y="1"/>
                  </a:lnTo>
                  <a:lnTo>
                    <a:pt x="1810320" y="1"/>
                  </a:lnTo>
                  <a:lnTo>
                    <a:pt x="1861020" y="1"/>
                  </a:lnTo>
                  <a:lnTo>
                    <a:pt x="1911721" y="1"/>
                  </a:lnTo>
                  <a:lnTo>
                    <a:pt x="1962421" y="1"/>
                  </a:lnTo>
                  <a:lnTo>
                    <a:pt x="2013121" y="1"/>
                  </a:lnTo>
                  <a:lnTo>
                    <a:pt x="2063821" y="1"/>
                  </a:lnTo>
                  <a:lnTo>
                    <a:pt x="2114522" y="1"/>
                  </a:lnTo>
                  <a:lnTo>
                    <a:pt x="2165222" y="1"/>
                  </a:lnTo>
                  <a:lnTo>
                    <a:pt x="2215922" y="1"/>
                  </a:lnTo>
                  <a:lnTo>
                    <a:pt x="2266622" y="1"/>
                  </a:lnTo>
                  <a:lnTo>
                    <a:pt x="2317323" y="1"/>
                  </a:lnTo>
                  <a:lnTo>
                    <a:pt x="2368023" y="1"/>
                  </a:lnTo>
                  <a:lnTo>
                    <a:pt x="2418723" y="1"/>
                  </a:lnTo>
                  <a:lnTo>
                    <a:pt x="2469424" y="1"/>
                  </a:lnTo>
                  <a:lnTo>
                    <a:pt x="2520124" y="1"/>
                  </a:lnTo>
                  <a:lnTo>
                    <a:pt x="2570824" y="1"/>
                  </a:lnTo>
                  <a:lnTo>
                    <a:pt x="2621524" y="1"/>
                  </a:lnTo>
                  <a:lnTo>
                    <a:pt x="2672225" y="1"/>
                  </a:lnTo>
                  <a:lnTo>
                    <a:pt x="2722925" y="1"/>
                  </a:lnTo>
                  <a:lnTo>
                    <a:pt x="2773625" y="1"/>
                  </a:lnTo>
                  <a:lnTo>
                    <a:pt x="2824325" y="1"/>
                  </a:lnTo>
                  <a:lnTo>
                    <a:pt x="2875026" y="1"/>
                  </a:lnTo>
                  <a:lnTo>
                    <a:pt x="2925726" y="1"/>
                  </a:lnTo>
                  <a:lnTo>
                    <a:pt x="2976426" y="1"/>
                  </a:lnTo>
                  <a:lnTo>
                    <a:pt x="3027126" y="1"/>
                  </a:lnTo>
                  <a:lnTo>
                    <a:pt x="3077827" y="1"/>
                  </a:lnTo>
                  <a:lnTo>
                    <a:pt x="3128527" y="1"/>
                  </a:lnTo>
                  <a:lnTo>
                    <a:pt x="3179227" y="1"/>
                  </a:lnTo>
                  <a:lnTo>
                    <a:pt x="3229927" y="1"/>
                  </a:lnTo>
                  <a:lnTo>
                    <a:pt x="3280628" y="1"/>
                  </a:lnTo>
                  <a:lnTo>
                    <a:pt x="3331328" y="1"/>
                  </a:lnTo>
                  <a:lnTo>
                    <a:pt x="3382028" y="1"/>
                  </a:lnTo>
                  <a:lnTo>
                    <a:pt x="3432728" y="1"/>
                  </a:lnTo>
                  <a:lnTo>
                    <a:pt x="3483429" y="1"/>
                  </a:lnTo>
                  <a:lnTo>
                    <a:pt x="3534129" y="1"/>
                  </a:lnTo>
                  <a:lnTo>
                    <a:pt x="3584829" y="1"/>
                  </a:lnTo>
                  <a:lnTo>
                    <a:pt x="3635529" y="1"/>
                  </a:lnTo>
                  <a:lnTo>
                    <a:pt x="3686230" y="1"/>
                  </a:lnTo>
                  <a:lnTo>
                    <a:pt x="3736930" y="1"/>
                  </a:lnTo>
                  <a:lnTo>
                    <a:pt x="3787630" y="1"/>
                  </a:lnTo>
                  <a:lnTo>
                    <a:pt x="3838331" y="1"/>
                  </a:lnTo>
                  <a:lnTo>
                    <a:pt x="3889031" y="1"/>
                  </a:lnTo>
                  <a:lnTo>
                    <a:pt x="3939731" y="1"/>
                  </a:lnTo>
                  <a:lnTo>
                    <a:pt x="3990431" y="1"/>
                  </a:lnTo>
                  <a:lnTo>
                    <a:pt x="4041132" y="1"/>
                  </a:lnTo>
                  <a:lnTo>
                    <a:pt x="4091832" y="1"/>
                  </a:lnTo>
                  <a:lnTo>
                    <a:pt x="4142532" y="1"/>
                  </a:lnTo>
                  <a:lnTo>
                    <a:pt x="4193232" y="1"/>
                  </a:lnTo>
                  <a:lnTo>
                    <a:pt x="4243933" y="1"/>
                  </a:lnTo>
                  <a:lnTo>
                    <a:pt x="4294633" y="1"/>
                  </a:lnTo>
                  <a:lnTo>
                    <a:pt x="4345333" y="1"/>
                  </a:lnTo>
                  <a:lnTo>
                    <a:pt x="4396033" y="0"/>
                  </a:lnTo>
                  <a:lnTo>
                    <a:pt x="4446734" y="0"/>
                  </a:lnTo>
                  <a:lnTo>
                    <a:pt x="4497434" y="0"/>
                  </a:lnTo>
                  <a:lnTo>
                    <a:pt x="4548134" y="0"/>
                  </a:lnTo>
                  <a:lnTo>
                    <a:pt x="4598834" y="0"/>
                  </a:lnTo>
                  <a:lnTo>
                    <a:pt x="4649535" y="0"/>
                  </a:lnTo>
                  <a:lnTo>
                    <a:pt x="4700235" y="0"/>
                  </a:lnTo>
                  <a:lnTo>
                    <a:pt x="4750935" y="0"/>
                  </a:lnTo>
                  <a:lnTo>
                    <a:pt x="4801635" y="0"/>
                  </a:lnTo>
                  <a:lnTo>
                    <a:pt x="4852336" y="0"/>
                  </a:lnTo>
                  <a:lnTo>
                    <a:pt x="4903036" y="0"/>
                  </a:lnTo>
                  <a:lnTo>
                    <a:pt x="4953736" y="0"/>
                  </a:lnTo>
                  <a:lnTo>
                    <a:pt x="5004436" y="0"/>
                  </a:lnTo>
                  <a:lnTo>
                    <a:pt x="5055137" y="0"/>
                  </a:lnTo>
                  <a:lnTo>
                    <a:pt x="5105837" y="0"/>
                  </a:lnTo>
                  <a:lnTo>
                    <a:pt x="5156537" y="0"/>
                  </a:lnTo>
                  <a:lnTo>
                    <a:pt x="5207237" y="0"/>
                  </a:lnTo>
                  <a:lnTo>
                    <a:pt x="5257938" y="0"/>
                  </a:lnTo>
                  <a:lnTo>
                    <a:pt x="5308638" y="0"/>
                  </a:lnTo>
                  <a:lnTo>
                    <a:pt x="5359338" y="0"/>
                  </a:lnTo>
                  <a:lnTo>
                    <a:pt x="5410038" y="0"/>
                  </a:lnTo>
                  <a:lnTo>
                    <a:pt x="5460739" y="0"/>
                  </a:lnTo>
                  <a:lnTo>
                    <a:pt x="5511439" y="0"/>
                  </a:lnTo>
                  <a:lnTo>
                    <a:pt x="5562139" y="0"/>
                  </a:lnTo>
                  <a:lnTo>
                    <a:pt x="5612839" y="0"/>
                  </a:lnTo>
                  <a:lnTo>
                    <a:pt x="5663540" y="0"/>
                  </a:lnTo>
                  <a:lnTo>
                    <a:pt x="5714240" y="0"/>
                  </a:lnTo>
                  <a:lnTo>
                    <a:pt x="5764940" y="0"/>
                  </a:lnTo>
                  <a:lnTo>
                    <a:pt x="5815641" y="0"/>
                  </a:lnTo>
                  <a:lnTo>
                    <a:pt x="5866341" y="0"/>
                  </a:lnTo>
                  <a:lnTo>
                    <a:pt x="5917041" y="0"/>
                  </a:lnTo>
                  <a:lnTo>
                    <a:pt x="5967741" y="0"/>
                  </a:lnTo>
                  <a:lnTo>
                    <a:pt x="6018442" y="0"/>
                  </a:lnTo>
                  <a:lnTo>
                    <a:pt x="6069142" y="0"/>
                  </a:lnTo>
                  <a:lnTo>
                    <a:pt x="6119842" y="0"/>
                  </a:lnTo>
                  <a:lnTo>
                    <a:pt x="6170542" y="0"/>
                  </a:lnTo>
                  <a:lnTo>
                    <a:pt x="6221243" y="0"/>
                  </a:lnTo>
                  <a:lnTo>
                    <a:pt x="6271943" y="0"/>
                  </a:lnTo>
                  <a:lnTo>
                    <a:pt x="6322643" y="0"/>
                  </a:lnTo>
                  <a:lnTo>
                    <a:pt x="6373343" y="0"/>
                  </a:lnTo>
                  <a:lnTo>
                    <a:pt x="6424044" y="0"/>
                  </a:lnTo>
                  <a:lnTo>
                    <a:pt x="6474744" y="0"/>
                  </a:lnTo>
                  <a:lnTo>
                    <a:pt x="6525444" y="0"/>
                  </a:lnTo>
                  <a:lnTo>
                    <a:pt x="6576144" y="0"/>
                  </a:lnTo>
                  <a:lnTo>
                    <a:pt x="6626845" y="0"/>
                  </a:lnTo>
                  <a:lnTo>
                    <a:pt x="6677545" y="0"/>
                  </a:lnTo>
                  <a:lnTo>
                    <a:pt x="6728245" y="0"/>
                  </a:lnTo>
                  <a:lnTo>
                    <a:pt x="6778945" y="0"/>
                  </a:lnTo>
                  <a:lnTo>
                    <a:pt x="6829646" y="0"/>
                  </a:lnTo>
                  <a:lnTo>
                    <a:pt x="6880346" y="0"/>
                  </a:lnTo>
                  <a:lnTo>
                    <a:pt x="6931046" y="0"/>
                  </a:lnTo>
                  <a:lnTo>
                    <a:pt x="6981746" y="0"/>
                  </a:lnTo>
                  <a:lnTo>
                    <a:pt x="7032447" y="0"/>
                  </a:lnTo>
                  <a:lnTo>
                    <a:pt x="7083147" y="0"/>
                  </a:lnTo>
                  <a:lnTo>
                    <a:pt x="7133847" y="0"/>
                  </a:lnTo>
                  <a:lnTo>
                    <a:pt x="7184548" y="0"/>
                  </a:lnTo>
                  <a:lnTo>
                    <a:pt x="7235248" y="0"/>
                  </a:lnTo>
                  <a:lnTo>
                    <a:pt x="7285948" y="0"/>
                  </a:lnTo>
                  <a:lnTo>
                    <a:pt x="7336648" y="0"/>
                  </a:lnTo>
                  <a:lnTo>
                    <a:pt x="7387349" y="0"/>
                  </a:lnTo>
                  <a:lnTo>
                    <a:pt x="7438049" y="0"/>
                  </a:lnTo>
                  <a:lnTo>
                    <a:pt x="7488749" y="0"/>
                  </a:lnTo>
                  <a:lnTo>
                    <a:pt x="7539449" y="0"/>
                  </a:lnTo>
                  <a:lnTo>
                    <a:pt x="7590150" y="0"/>
                  </a:lnTo>
                  <a:lnTo>
                    <a:pt x="7640850" y="0"/>
                  </a:lnTo>
                  <a:lnTo>
                    <a:pt x="7691550" y="0"/>
                  </a:lnTo>
                  <a:lnTo>
                    <a:pt x="7742250" y="0"/>
                  </a:lnTo>
                  <a:lnTo>
                    <a:pt x="7792951" y="0"/>
                  </a:lnTo>
                  <a:lnTo>
                    <a:pt x="7843651" y="0"/>
                  </a:lnTo>
                  <a:lnTo>
                    <a:pt x="7894351" y="0"/>
                  </a:lnTo>
                  <a:lnTo>
                    <a:pt x="7945052" y="0"/>
                  </a:lnTo>
                  <a:lnTo>
                    <a:pt x="7995752" y="0"/>
                  </a:lnTo>
                  <a:lnTo>
                    <a:pt x="8046452" y="0"/>
                  </a:lnTo>
                  <a:lnTo>
                    <a:pt x="8097152" y="0"/>
                  </a:lnTo>
                  <a:lnTo>
                    <a:pt x="8147853" y="0"/>
                  </a:lnTo>
                  <a:lnTo>
                    <a:pt x="8198553" y="0"/>
                  </a:lnTo>
                  <a:lnTo>
                    <a:pt x="8249253" y="0"/>
                  </a:lnTo>
                  <a:lnTo>
                    <a:pt x="8299953" y="0"/>
                  </a:lnTo>
                  <a:lnTo>
                    <a:pt x="8350654" y="0"/>
                  </a:lnTo>
                  <a:lnTo>
                    <a:pt x="8401354" y="0"/>
                  </a:lnTo>
                  <a:lnTo>
                    <a:pt x="8452054" y="0"/>
                  </a:lnTo>
                  <a:lnTo>
                    <a:pt x="8502755" y="0"/>
                  </a:lnTo>
                  <a:lnTo>
                    <a:pt x="8553455" y="0"/>
                  </a:lnTo>
                  <a:lnTo>
                    <a:pt x="8604155" y="0"/>
                  </a:lnTo>
                  <a:lnTo>
                    <a:pt x="8654855" y="0"/>
                  </a:lnTo>
                  <a:lnTo>
                    <a:pt x="8705556" y="0"/>
                  </a:lnTo>
                  <a:lnTo>
                    <a:pt x="8756256" y="0"/>
                  </a:lnTo>
                  <a:lnTo>
                    <a:pt x="8806956" y="0"/>
                  </a:lnTo>
                  <a:lnTo>
                    <a:pt x="8857656" y="0"/>
                  </a:lnTo>
                  <a:lnTo>
                    <a:pt x="8908357" y="0"/>
                  </a:lnTo>
                  <a:lnTo>
                    <a:pt x="8959057" y="0"/>
                  </a:lnTo>
                  <a:lnTo>
                    <a:pt x="9018291" y="2345"/>
                  </a:lnTo>
                  <a:lnTo>
                    <a:pt x="9075467" y="9204"/>
                  </a:lnTo>
                  <a:lnTo>
                    <a:pt x="9130188" y="20308"/>
                  </a:lnTo>
                  <a:lnTo>
                    <a:pt x="9182057" y="35391"/>
                  </a:lnTo>
                  <a:lnTo>
                    <a:pt x="9230677" y="54186"/>
                  </a:lnTo>
                  <a:lnTo>
                    <a:pt x="9275650" y="76426"/>
                  </a:lnTo>
                  <a:lnTo>
                    <a:pt x="9316579" y="101842"/>
                  </a:lnTo>
                  <a:lnTo>
                    <a:pt x="9353067" y="130169"/>
                  </a:lnTo>
                  <a:lnTo>
                    <a:pt x="9384716" y="161139"/>
                  </a:lnTo>
                  <a:lnTo>
                    <a:pt x="9411130" y="194484"/>
                  </a:lnTo>
                  <a:lnTo>
                    <a:pt x="9431910" y="229938"/>
                  </a:lnTo>
                  <a:lnTo>
                    <a:pt x="9446660" y="267234"/>
                  </a:lnTo>
                  <a:lnTo>
                    <a:pt x="10311321" y="1950918"/>
                  </a:lnTo>
                  <a:lnTo>
                    <a:pt x="9446660" y="3709066"/>
                  </a:lnTo>
                  <a:lnTo>
                    <a:pt x="9431910" y="3746362"/>
                  </a:lnTo>
                  <a:lnTo>
                    <a:pt x="9411130" y="3781816"/>
                  </a:lnTo>
                  <a:lnTo>
                    <a:pt x="9384716" y="3815162"/>
                  </a:lnTo>
                  <a:lnTo>
                    <a:pt x="9353067" y="3846132"/>
                  </a:lnTo>
                  <a:lnTo>
                    <a:pt x="9316579" y="3874458"/>
                  </a:lnTo>
                  <a:lnTo>
                    <a:pt x="9275650" y="3899875"/>
                  </a:lnTo>
                  <a:lnTo>
                    <a:pt x="9230677" y="3922114"/>
                  </a:lnTo>
                  <a:lnTo>
                    <a:pt x="9182057" y="3940909"/>
                  </a:lnTo>
                  <a:lnTo>
                    <a:pt x="9130188" y="3955992"/>
                  </a:lnTo>
                  <a:lnTo>
                    <a:pt x="9075467" y="3967097"/>
                  </a:lnTo>
                  <a:lnTo>
                    <a:pt x="9018291" y="3973955"/>
                  </a:lnTo>
                  <a:lnTo>
                    <a:pt x="8959057" y="3976301"/>
                  </a:lnTo>
                  <a:lnTo>
                    <a:pt x="458805" y="3976301"/>
                  </a:lnTo>
                  <a:lnTo>
                    <a:pt x="401328" y="3974049"/>
                  </a:lnTo>
                  <a:lnTo>
                    <a:pt x="346839" y="3967462"/>
                  </a:lnTo>
                  <a:lnTo>
                    <a:pt x="295540" y="3956789"/>
                  </a:lnTo>
                  <a:lnTo>
                    <a:pt x="247636" y="3942283"/>
                  </a:lnTo>
                  <a:lnTo>
                    <a:pt x="203330" y="3924194"/>
                  </a:lnTo>
                  <a:lnTo>
                    <a:pt x="162824" y="3902774"/>
                  </a:lnTo>
                  <a:lnTo>
                    <a:pt x="126322" y="3878273"/>
                  </a:lnTo>
                  <a:lnTo>
                    <a:pt x="94028" y="3850944"/>
                  </a:lnTo>
                  <a:lnTo>
                    <a:pt x="66144" y="3821036"/>
                  </a:lnTo>
                  <a:lnTo>
                    <a:pt x="42874" y="3788801"/>
                  </a:lnTo>
                  <a:lnTo>
                    <a:pt x="24421" y="3754491"/>
                  </a:lnTo>
                  <a:lnTo>
                    <a:pt x="10989" y="3718355"/>
                  </a:lnTo>
                  <a:lnTo>
                    <a:pt x="2781" y="3680647"/>
                  </a:lnTo>
                  <a:lnTo>
                    <a:pt x="0" y="3641615"/>
                  </a:lnTo>
                  <a:lnTo>
                    <a:pt x="0" y="317351"/>
                  </a:lnTo>
                  <a:lnTo>
                    <a:pt x="2075" y="275660"/>
                  </a:lnTo>
                  <a:lnTo>
                    <a:pt x="8382" y="236047"/>
                  </a:lnTo>
                  <a:lnTo>
                    <a:pt x="19036" y="198730"/>
                  </a:lnTo>
                  <a:lnTo>
                    <a:pt x="53863" y="131859"/>
                  </a:lnTo>
                  <a:lnTo>
                    <a:pt x="107500" y="76799"/>
                  </a:lnTo>
                  <a:lnTo>
                    <a:pt x="141668" y="54245"/>
                  </a:lnTo>
                  <a:lnTo>
                    <a:pt x="180891" y="35301"/>
                  </a:lnTo>
                  <a:lnTo>
                    <a:pt x="225290" y="20186"/>
                  </a:lnTo>
                  <a:lnTo>
                    <a:pt x="274981" y="9118"/>
                  </a:lnTo>
                  <a:lnTo>
                    <a:pt x="330082" y="2317"/>
                  </a:lnTo>
                  <a:lnTo>
                    <a:pt x="390712" y="1"/>
                  </a:lnTo>
                  <a:close/>
                </a:path>
              </a:pathLst>
            </a:custGeom>
            <a:ln w="381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48661" y="1514079"/>
              <a:ext cx="2580005" cy="437515"/>
            </a:xfrm>
            <a:custGeom>
              <a:avLst/>
              <a:gdLst/>
              <a:ahLst/>
              <a:cxnLst/>
              <a:rect l="l" t="t" r="r" b="b"/>
              <a:pathLst>
                <a:path w="2580004" h="437514">
                  <a:moveTo>
                    <a:pt x="2579485" y="0"/>
                  </a:moveTo>
                  <a:lnTo>
                    <a:pt x="0" y="0"/>
                  </a:lnTo>
                  <a:lnTo>
                    <a:pt x="0" y="437068"/>
                  </a:lnTo>
                  <a:lnTo>
                    <a:pt x="2579485" y="437068"/>
                  </a:lnTo>
                  <a:lnTo>
                    <a:pt x="2579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9" name="object 9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28433" y="1111528"/>
            <a:ext cx="91357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(TCCC)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7390" algn="ctr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4"/>
            <a:ext cx="7052309" cy="3023235"/>
            <a:chOff x="2109158" y="1928324"/>
            <a:chExt cx="7052309" cy="30232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2113" y="5126938"/>
            <a:ext cx="5922010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39023" y="2561982"/>
            <a:ext cx="4062729" cy="2957830"/>
            <a:chOff x="3839023" y="2561982"/>
            <a:chExt cx="4062729" cy="2957830"/>
          </a:xfrm>
        </p:grpSpPr>
        <p:sp>
          <p:nvSpPr>
            <p:cNvPr id="24" name="object 24"/>
            <p:cNvSpPr/>
            <p:nvPr/>
          </p:nvSpPr>
          <p:spPr>
            <a:xfrm>
              <a:off x="7680659" y="5169496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3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9709" y="2561982"/>
              <a:ext cx="1933028" cy="29577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6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767171"/>
                </a:solidFill>
              </a:rPr>
              <a:t>Module</a:t>
            </a:r>
            <a:r>
              <a:rPr spc="-25" dirty="0">
                <a:solidFill>
                  <a:srgbClr val="767171"/>
                </a:solidFill>
              </a:rPr>
              <a:t> </a:t>
            </a:r>
            <a:r>
              <a:rPr dirty="0">
                <a:solidFill>
                  <a:srgbClr val="767171"/>
                </a:solidFill>
              </a:rPr>
              <a:t>23:</a:t>
            </a:r>
            <a:r>
              <a:rPr spc="-25" dirty="0">
                <a:solidFill>
                  <a:srgbClr val="767171"/>
                </a:solidFill>
              </a:rPr>
              <a:t> </a:t>
            </a:r>
            <a:r>
              <a:rPr spc="-5" dirty="0">
                <a:solidFill>
                  <a:srgbClr val="767171"/>
                </a:solidFill>
              </a:rPr>
              <a:t>Documentation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66103" y="2525900"/>
            <a:ext cx="5932170" cy="21183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latin typeface="Arial MT"/>
                <a:cs typeface="Arial MT"/>
              </a:rPr>
              <a:t>Identify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how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document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information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DD</a:t>
            </a:r>
            <a:r>
              <a:rPr sz="1400" spc="-5" dirty="0">
                <a:latin typeface="Arial MT"/>
                <a:cs typeface="Arial MT"/>
              </a:rPr>
              <a:t> Form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1380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TCCC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Card and the proper placement of that card on the </a:t>
            </a:r>
            <a:r>
              <a:rPr sz="1400" spc="-15" dirty="0">
                <a:latin typeface="Arial MT"/>
                <a:cs typeface="Arial MT"/>
              </a:rPr>
              <a:t>casualty, </a:t>
            </a:r>
            <a:r>
              <a:rPr sz="1400" dirty="0">
                <a:latin typeface="Arial MT"/>
                <a:cs typeface="Arial MT"/>
              </a:rPr>
              <a:t>in accordance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with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DHA-PI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6040.01.</a:t>
            </a:r>
            <a:endParaRPr sz="1400">
              <a:latin typeface="Arial MT"/>
              <a:cs typeface="Arial MT"/>
            </a:endParaRPr>
          </a:p>
          <a:p>
            <a:pPr marL="12700" marR="337185">
              <a:lnSpc>
                <a:spcPts val="1600"/>
              </a:lnSpc>
              <a:spcBef>
                <a:spcPts val="1200"/>
              </a:spcBef>
            </a:pPr>
            <a:r>
              <a:rPr sz="1400" spc="-5" dirty="0">
                <a:latin typeface="Arial MT"/>
                <a:cs typeface="Arial MT"/>
              </a:rPr>
              <a:t>Demonstrate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proper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documentation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care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trauma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Tactical</a:t>
            </a:r>
            <a:r>
              <a:rPr sz="1400" spc="-5" dirty="0">
                <a:latin typeface="Arial MT"/>
                <a:cs typeface="Arial MT"/>
              </a:rPr>
              <a:t> Field</a:t>
            </a:r>
            <a:r>
              <a:rPr sz="1400" dirty="0">
                <a:latin typeface="Arial MT"/>
                <a:cs typeface="Arial MT"/>
              </a:rPr>
              <a:t> Care.</a:t>
            </a:r>
            <a:endParaRPr sz="1400">
              <a:latin typeface="Arial MT"/>
              <a:cs typeface="Arial MT"/>
            </a:endParaRPr>
          </a:p>
          <a:p>
            <a:pPr marL="12700" marR="179070">
              <a:lnSpc>
                <a:spcPts val="1600"/>
              </a:lnSpc>
              <a:spcBef>
                <a:spcPts val="1200"/>
              </a:spcBef>
            </a:pPr>
            <a:r>
              <a:rPr sz="1400" dirty="0">
                <a:latin typeface="Arial MT"/>
                <a:cs typeface="Arial MT"/>
              </a:rPr>
              <a:t>Identify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5" dirty="0">
                <a:latin typeface="Arial MT"/>
                <a:cs typeface="Arial MT"/>
              </a:rPr>
              <a:t> importance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information considerations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casualty</a:t>
            </a:r>
            <a:r>
              <a:rPr sz="1400" spc="-8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After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Action </a:t>
            </a:r>
            <a:r>
              <a:rPr sz="1400" dirty="0">
                <a:latin typeface="Arial MT"/>
                <a:cs typeface="Arial MT"/>
              </a:rPr>
              <a:t>Report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submission.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spc="-5" dirty="0">
                <a:latin typeface="Arial MT"/>
                <a:cs typeface="Arial MT"/>
              </a:rPr>
              <a:t>Demonstrate</a:t>
            </a:r>
            <a:r>
              <a:rPr sz="1400" dirty="0">
                <a:latin typeface="Arial MT"/>
                <a:cs typeface="Arial MT"/>
              </a:rPr>
              <a:t> completion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 an</a:t>
            </a:r>
            <a:r>
              <a:rPr sz="1400" spc="-8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After</a:t>
            </a:r>
            <a:r>
              <a:rPr sz="1400" spc="-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Action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Report.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7145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60186" y="1583413"/>
            <a:ext cx="7929245" cy="3435350"/>
          </a:xfrm>
          <a:custGeom>
            <a:avLst/>
            <a:gdLst/>
            <a:ahLst/>
            <a:cxnLst/>
            <a:rect l="l" t="t" r="r" b="b"/>
            <a:pathLst>
              <a:path w="7929245" h="3435350">
                <a:moveTo>
                  <a:pt x="109753" y="0"/>
                </a:moveTo>
                <a:lnTo>
                  <a:pt x="7819472" y="0"/>
                </a:lnTo>
                <a:lnTo>
                  <a:pt x="7862193" y="8624"/>
                </a:lnTo>
                <a:lnTo>
                  <a:pt x="7897080" y="32145"/>
                </a:lnTo>
                <a:lnTo>
                  <a:pt x="7920601" y="67032"/>
                </a:lnTo>
                <a:lnTo>
                  <a:pt x="7929225" y="109753"/>
                </a:lnTo>
                <a:lnTo>
                  <a:pt x="7929225" y="3325402"/>
                </a:lnTo>
                <a:lnTo>
                  <a:pt x="7920601" y="3368122"/>
                </a:lnTo>
                <a:lnTo>
                  <a:pt x="7897080" y="3403008"/>
                </a:lnTo>
                <a:lnTo>
                  <a:pt x="7862193" y="3426529"/>
                </a:lnTo>
                <a:lnTo>
                  <a:pt x="7819472" y="3435154"/>
                </a:lnTo>
                <a:lnTo>
                  <a:pt x="109753" y="3435154"/>
                </a:lnTo>
                <a:lnTo>
                  <a:pt x="67032" y="3426529"/>
                </a:lnTo>
                <a:lnTo>
                  <a:pt x="32145" y="3403008"/>
                </a:lnTo>
                <a:lnTo>
                  <a:pt x="8624" y="3368122"/>
                </a:lnTo>
                <a:lnTo>
                  <a:pt x="0" y="3325402"/>
                </a:lnTo>
                <a:lnTo>
                  <a:pt x="0" y="109753"/>
                </a:lnTo>
                <a:lnTo>
                  <a:pt x="8624" y="67032"/>
                </a:lnTo>
                <a:lnTo>
                  <a:pt x="32145" y="32145"/>
                </a:lnTo>
                <a:lnTo>
                  <a:pt x="67032" y="8624"/>
                </a:lnTo>
                <a:lnTo>
                  <a:pt x="109753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50743" y="1711011"/>
            <a:ext cx="6958330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-5" dirty="0">
                <a:latin typeface="Arial"/>
                <a:cs typeface="Arial"/>
              </a:rPr>
              <a:t>Given</a:t>
            </a:r>
            <a:r>
              <a:rPr sz="1600" b="1" dirty="0">
                <a:latin typeface="Arial"/>
                <a:cs typeface="Arial"/>
              </a:rPr>
              <a:t> a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combat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or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noncombat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scenario,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perform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documentation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dirty="0">
                <a:latin typeface="Arial"/>
                <a:cs typeface="Arial"/>
              </a:rPr>
              <a:t> care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during </a:t>
            </a:r>
            <a:r>
              <a:rPr sz="1600" b="1" spc="-20" dirty="0">
                <a:latin typeface="Arial"/>
                <a:cs typeface="Arial"/>
              </a:rPr>
              <a:t>Tactical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Field </a:t>
            </a:r>
            <a:r>
              <a:rPr sz="1600" b="1" dirty="0">
                <a:latin typeface="Arial"/>
                <a:cs typeface="Arial"/>
              </a:rPr>
              <a:t>Care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 accordance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with CoTCCC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Guidelines</a:t>
            </a:r>
            <a:r>
              <a:rPr sz="1600" spc="-5" dirty="0">
                <a:latin typeface="Arial MT"/>
                <a:cs typeface="Arial MT"/>
              </a:rPr>
              <a:t>.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00358" y="2381311"/>
            <a:ext cx="7456170" cy="2339975"/>
            <a:chOff x="2400358" y="2381311"/>
            <a:chExt cx="7456170" cy="2339975"/>
          </a:xfrm>
        </p:grpSpPr>
        <p:sp>
          <p:nvSpPr>
            <p:cNvPr id="9" name="object 9"/>
            <p:cNvSpPr/>
            <p:nvPr/>
          </p:nvSpPr>
          <p:spPr>
            <a:xfrm>
              <a:off x="2400358" y="2395598"/>
              <a:ext cx="7456170" cy="0"/>
            </a:xfrm>
            <a:custGeom>
              <a:avLst/>
              <a:gdLst/>
              <a:ahLst/>
              <a:cxnLst/>
              <a:rect l="l" t="t" r="r" b="b"/>
              <a:pathLst>
                <a:path w="7456170">
                  <a:moveTo>
                    <a:pt x="0" y="0"/>
                  </a:moveTo>
                  <a:lnTo>
                    <a:pt x="7456022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7314" y="2579113"/>
              <a:ext cx="183080" cy="1830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5859" y="4544378"/>
              <a:ext cx="170380" cy="1703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9510" y="4538028"/>
              <a:ext cx="183080" cy="1830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9294" y="3977854"/>
              <a:ext cx="183080" cy="1830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7839" y="3378041"/>
              <a:ext cx="170380" cy="1703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1490" y="3371691"/>
              <a:ext cx="183080" cy="18308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435481" y="1733638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26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19172" y="6425970"/>
            <a:ext cx="141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5697515" y="6459345"/>
            <a:ext cx="219075" cy="219075"/>
            <a:chOff x="5697515" y="6459345"/>
            <a:chExt cx="219075" cy="21907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3865" y="6465695"/>
              <a:ext cx="205988" cy="2059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7515" y="6459345"/>
              <a:ext cx="218688" cy="21868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999722" y="6425970"/>
            <a:ext cx="169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98564" y="1028847"/>
            <a:ext cx="579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7813" y="640716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91999" y="6425970"/>
            <a:ext cx="265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87252" y="5225619"/>
            <a:ext cx="5817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4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21457" y="2536186"/>
            <a:ext cx="3721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26.1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21457" y="3298186"/>
            <a:ext cx="3721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26.2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21457" y="3856986"/>
            <a:ext cx="3721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26.3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21457" y="4415786"/>
            <a:ext cx="3721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26.4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0453" y="284892"/>
            <a:ext cx="3271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23: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Documentation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8646" y="4848642"/>
            <a:ext cx="4957775" cy="147142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41033" y="5577197"/>
            <a:ext cx="6147435" cy="778510"/>
          </a:xfrm>
          <a:custGeom>
            <a:avLst/>
            <a:gdLst/>
            <a:ahLst/>
            <a:cxnLst/>
            <a:rect l="l" t="t" r="r" b="b"/>
            <a:pathLst>
              <a:path w="6147434" h="778510">
                <a:moveTo>
                  <a:pt x="6076796" y="0"/>
                </a:moveTo>
                <a:lnTo>
                  <a:pt x="70457" y="0"/>
                </a:lnTo>
                <a:lnTo>
                  <a:pt x="43032" y="5536"/>
                </a:lnTo>
                <a:lnTo>
                  <a:pt x="20636" y="20636"/>
                </a:lnTo>
                <a:lnTo>
                  <a:pt x="5536" y="43032"/>
                </a:lnTo>
                <a:lnTo>
                  <a:pt x="0" y="70457"/>
                </a:lnTo>
                <a:lnTo>
                  <a:pt x="0" y="707559"/>
                </a:lnTo>
                <a:lnTo>
                  <a:pt x="5536" y="734984"/>
                </a:lnTo>
                <a:lnTo>
                  <a:pt x="20636" y="757380"/>
                </a:lnTo>
                <a:lnTo>
                  <a:pt x="43032" y="772479"/>
                </a:lnTo>
                <a:lnTo>
                  <a:pt x="70457" y="778016"/>
                </a:lnTo>
                <a:lnTo>
                  <a:pt x="6076796" y="778016"/>
                </a:lnTo>
                <a:lnTo>
                  <a:pt x="6104221" y="772479"/>
                </a:lnTo>
                <a:lnTo>
                  <a:pt x="6126616" y="757380"/>
                </a:lnTo>
                <a:lnTo>
                  <a:pt x="6141716" y="734984"/>
                </a:lnTo>
                <a:lnTo>
                  <a:pt x="6147253" y="707559"/>
                </a:lnTo>
                <a:lnTo>
                  <a:pt x="6147253" y="70457"/>
                </a:lnTo>
                <a:lnTo>
                  <a:pt x="6141716" y="43032"/>
                </a:lnTo>
                <a:lnTo>
                  <a:pt x="6126616" y="20636"/>
                </a:lnTo>
                <a:lnTo>
                  <a:pt x="6104221" y="5536"/>
                </a:lnTo>
                <a:lnTo>
                  <a:pt x="6076796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4600" y="1912306"/>
            <a:ext cx="5462270" cy="426529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1853564">
              <a:lnSpc>
                <a:spcPts val="2400"/>
              </a:lnSpc>
              <a:spcBef>
                <a:spcPts val="280"/>
              </a:spcBef>
            </a:pPr>
            <a:r>
              <a:rPr sz="2100" b="1" spc="-5" dirty="0">
                <a:latin typeface="Arial"/>
                <a:cs typeface="Arial"/>
              </a:rPr>
              <a:t>Documentation </a:t>
            </a:r>
            <a:r>
              <a:rPr sz="2100" spc="-5" dirty="0">
                <a:latin typeface="Arial MT"/>
                <a:cs typeface="Arial MT"/>
              </a:rPr>
              <a:t>directly 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impacts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ongoing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casualty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care</a:t>
            </a:r>
            <a:endParaRPr sz="2100">
              <a:latin typeface="Arial MT"/>
              <a:cs typeface="Arial MT"/>
            </a:endParaRPr>
          </a:p>
          <a:p>
            <a:pPr marL="12700" marR="713105">
              <a:lnSpc>
                <a:spcPts val="2400"/>
              </a:lnSpc>
              <a:spcBef>
                <a:spcPts val="1200"/>
              </a:spcBef>
            </a:pPr>
            <a:r>
              <a:rPr sz="2100" b="1" spc="-5" dirty="0">
                <a:latin typeface="Arial"/>
                <a:cs typeface="Arial"/>
              </a:rPr>
              <a:t>Information </a:t>
            </a:r>
            <a:r>
              <a:rPr sz="2100" dirty="0">
                <a:latin typeface="Arial MT"/>
                <a:cs typeface="Arial MT"/>
              </a:rPr>
              <a:t>is crucial </a:t>
            </a:r>
            <a:r>
              <a:rPr sz="2100" spc="-5" dirty="0">
                <a:latin typeface="Arial MT"/>
                <a:cs typeface="Arial MT"/>
              </a:rPr>
              <a:t>to other </a:t>
            </a:r>
            <a:r>
              <a:rPr sz="2100" dirty="0">
                <a:latin typeface="Arial MT"/>
                <a:cs typeface="Arial MT"/>
              </a:rPr>
              <a:t>providers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in</a:t>
            </a:r>
            <a:r>
              <a:rPr sz="2100" spc="-5" dirty="0">
                <a:latin typeface="Arial MT"/>
                <a:cs typeface="Arial MT"/>
              </a:rPr>
              <a:t> the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continuum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of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care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ts val="2460"/>
              </a:lnSpc>
              <a:spcBef>
                <a:spcPts val="1019"/>
              </a:spcBef>
            </a:pPr>
            <a:r>
              <a:rPr sz="2100" b="1" spc="-5" dirty="0">
                <a:latin typeface="Arial"/>
                <a:cs typeface="Arial"/>
              </a:rPr>
              <a:t>Prehospital</a:t>
            </a:r>
            <a:r>
              <a:rPr sz="2100" b="1" spc="-1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documentation</a:t>
            </a:r>
            <a:r>
              <a:rPr sz="2100" b="1" spc="-15" dirty="0">
                <a:latin typeface="Arial"/>
                <a:cs typeface="Arial"/>
              </a:rPr>
              <a:t> </a:t>
            </a:r>
            <a:r>
              <a:rPr sz="2100" dirty="0">
                <a:latin typeface="Arial MT"/>
                <a:cs typeface="Arial MT"/>
              </a:rPr>
              <a:t>becomes</a:t>
            </a:r>
            <a:endParaRPr sz="2100">
              <a:latin typeface="Arial MT"/>
              <a:cs typeface="Arial MT"/>
            </a:endParaRPr>
          </a:p>
          <a:p>
            <a:pPr marL="12700" marR="5080">
              <a:lnSpc>
                <a:spcPts val="2400"/>
              </a:lnSpc>
              <a:spcBef>
                <a:spcPts val="120"/>
              </a:spcBef>
            </a:pPr>
            <a:r>
              <a:rPr sz="2100" dirty="0">
                <a:latin typeface="Arial MT"/>
                <a:cs typeface="Arial MT"/>
              </a:rPr>
              <a:t>a permanent part of </a:t>
            </a:r>
            <a:r>
              <a:rPr sz="2100" spc="-5" dirty="0">
                <a:latin typeface="Arial MT"/>
                <a:cs typeface="Arial MT"/>
              </a:rPr>
              <a:t>the casualty’s longitudinal </a:t>
            </a:r>
            <a:r>
              <a:rPr sz="2100" spc="-57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medical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record</a:t>
            </a:r>
            <a:endParaRPr sz="2100">
              <a:latin typeface="Arial MT"/>
              <a:cs typeface="Arial MT"/>
            </a:endParaRPr>
          </a:p>
          <a:p>
            <a:pPr marL="12700" marR="2165350">
              <a:lnSpc>
                <a:spcPts val="2400"/>
              </a:lnSpc>
              <a:spcBef>
                <a:spcPts val="1200"/>
              </a:spcBef>
            </a:pPr>
            <a:r>
              <a:rPr sz="2100" b="1" dirty="0">
                <a:latin typeface="Arial"/>
                <a:cs typeface="Arial"/>
              </a:rPr>
              <a:t>Data</a:t>
            </a:r>
            <a:r>
              <a:rPr sz="2100" b="1" spc="-1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informs</a:t>
            </a:r>
            <a:r>
              <a:rPr sz="2100" b="1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 MT"/>
                <a:cs typeface="Arial MT"/>
              </a:rPr>
              <a:t>casualty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care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process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improvement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300">
              <a:latin typeface="Arial MT"/>
              <a:cs typeface="Arial MT"/>
            </a:endParaRPr>
          </a:p>
          <a:p>
            <a:pPr marL="454025" marR="165735">
              <a:lnSpc>
                <a:spcPts val="1800"/>
              </a:lnSpc>
              <a:spcBef>
                <a:spcPts val="1795"/>
              </a:spcBef>
            </a:pPr>
            <a:r>
              <a:rPr sz="1600" b="1" dirty="0">
                <a:latin typeface="Arial"/>
                <a:cs typeface="Arial"/>
              </a:rPr>
              <a:t>REMEMBER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Documentation</a:t>
            </a:r>
            <a:r>
              <a:rPr sz="1600" dirty="0">
                <a:latin typeface="Arial MT"/>
                <a:cs typeface="Arial MT"/>
              </a:rPr>
              <a:t> of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 on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battlefield </a:t>
            </a:r>
            <a:r>
              <a:rPr sz="1600" spc="-4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not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simply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 </a:t>
            </a:r>
            <a:r>
              <a:rPr sz="1600" spc="-5" dirty="0">
                <a:latin typeface="Arial MT"/>
                <a:cs typeface="Arial MT"/>
              </a:rPr>
              <a:t>administrative</a:t>
            </a:r>
            <a:r>
              <a:rPr sz="1600" dirty="0">
                <a:latin typeface="Arial MT"/>
                <a:cs typeface="Arial MT"/>
              </a:rPr>
              <a:t> requirement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9231" y="5732438"/>
            <a:ext cx="461913" cy="40845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23227" y="672325"/>
            <a:ext cx="4783455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spc="-30" dirty="0">
                <a:solidFill>
                  <a:srgbClr val="921928"/>
                </a:solidFill>
              </a:rPr>
              <a:t>IMPORTANCE</a:t>
            </a:r>
            <a:endParaRPr sz="3600"/>
          </a:p>
          <a:p>
            <a:pPr algn="ctr">
              <a:lnSpc>
                <a:spcPts val="4054"/>
              </a:lnSpc>
            </a:pPr>
            <a:r>
              <a:rPr sz="3600" spc="-5" dirty="0">
                <a:solidFill>
                  <a:srgbClr val="000000"/>
                </a:solidFill>
              </a:rPr>
              <a:t>OF</a:t>
            </a:r>
            <a:r>
              <a:rPr sz="3600" spc="-65" dirty="0">
                <a:solidFill>
                  <a:srgbClr val="000000"/>
                </a:solidFill>
              </a:rPr>
              <a:t> </a:t>
            </a:r>
            <a:r>
              <a:rPr sz="3600" spc="-45" dirty="0">
                <a:solidFill>
                  <a:srgbClr val="000000"/>
                </a:solidFill>
              </a:rPr>
              <a:t>DOCUMENTATION</a:t>
            </a:r>
            <a:endParaRPr sz="3600"/>
          </a:p>
        </p:txBody>
      </p:sp>
      <p:sp>
        <p:nvSpPr>
          <p:cNvPr id="9" name="object 9"/>
          <p:cNvSpPr/>
          <p:nvPr/>
        </p:nvSpPr>
        <p:spPr>
          <a:xfrm>
            <a:off x="615150" y="1998185"/>
            <a:ext cx="114300" cy="579755"/>
          </a:xfrm>
          <a:custGeom>
            <a:avLst/>
            <a:gdLst/>
            <a:ahLst/>
            <a:cxnLst/>
            <a:rect l="l" t="t" r="r" b="b"/>
            <a:pathLst>
              <a:path w="114300" h="579755">
                <a:moveTo>
                  <a:pt x="0" y="579714"/>
                </a:moveTo>
                <a:lnTo>
                  <a:pt x="0" y="0"/>
                </a:lnTo>
                <a:lnTo>
                  <a:pt x="114300" y="0"/>
                </a:lnTo>
                <a:lnTo>
                  <a:pt x="114300" y="579714"/>
                </a:lnTo>
                <a:lnTo>
                  <a:pt x="0" y="57971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3001" y="2770820"/>
            <a:ext cx="114300" cy="579755"/>
          </a:xfrm>
          <a:custGeom>
            <a:avLst/>
            <a:gdLst/>
            <a:ahLst/>
            <a:cxnLst/>
            <a:rect l="l" t="t" r="r" b="b"/>
            <a:pathLst>
              <a:path w="114300" h="579754">
                <a:moveTo>
                  <a:pt x="0" y="579714"/>
                </a:moveTo>
                <a:lnTo>
                  <a:pt x="0" y="0"/>
                </a:lnTo>
                <a:lnTo>
                  <a:pt x="114300" y="0"/>
                </a:lnTo>
                <a:lnTo>
                  <a:pt x="114300" y="579714"/>
                </a:lnTo>
                <a:lnTo>
                  <a:pt x="0" y="57971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3001" y="3561307"/>
            <a:ext cx="114300" cy="947419"/>
          </a:xfrm>
          <a:custGeom>
            <a:avLst/>
            <a:gdLst/>
            <a:ahLst/>
            <a:cxnLst/>
            <a:rect l="l" t="t" r="r" b="b"/>
            <a:pathLst>
              <a:path w="114300" h="947420">
                <a:moveTo>
                  <a:pt x="0" y="946898"/>
                </a:moveTo>
                <a:lnTo>
                  <a:pt x="0" y="0"/>
                </a:lnTo>
                <a:lnTo>
                  <a:pt x="114300" y="0"/>
                </a:lnTo>
                <a:lnTo>
                  <a:pt x="114300" y="946898"/>
                </a:lnTo>
                <a:lnTo>
                  <a:pt x="0" y="94689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68078" y="1611106"/>
            <a:ext cx="5497763" cy="319513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13001" y="4663581"/>
            <a:ext cx="114300" cy="621030"/>
          </a:xfrm>
          <a:custGeom>
            <a:avLst/>
            <a:gdLst/>
            <a:ahLst/>
            <a:cxnLst/>
            <a:rect l="l" t="t" r="r" b="b"/>
            <a:pathLst>
              <a:path w="114300" h="621029">
                <a:moveTo>
                  <a:pt x="0" y="620796"/>
                </a:moveTo>
                <a:lnTo>
                  <a:pt x="0" y="0"/>
                </a:lnTo>
                <a:lnTo>
                  <a:pt x="114300" y="0"/>
                </a:lnTo>
                <a:lnTo>
                  <a:pt x="114300" y="620796"/>
                </a:lnTo>
                <a:lnTo>
                  <a:pt x="0" y="62079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pc="-5" dirty="0">
                <a:solidFill>
                  <a:srgbClr val="767171"/>
                </a:solidFill>
              </a:rPr>
              <a:t>Module</a:t>
            </a:r>
            <a:r>
              <a:rPr spc="-30" dirty="0">
                <a:solidFill>
                  <a:srgbClr val="767171"/>
                </a:solidFill>
              </a:rPr>
              <a:t> </a:t>
            </a:r>
            <a:r>
              <a:rPr dirty="0">
                <a:solidFill>
                  <a:srgbClr val="767171"/>
                </a:solidFill>
              </a:rPr>
              <a:t>23:</a:t>
            </a:r>
            <a:r>
              <a:rPr spc="-25" dirty="0">
                <a:solidFill>
                  <a:srgbClr val="767171"/>
                </a:solidFill>
              </a:rPr>
              <a:t> </a:t>
            </a:r>
            <a:r>
              <a:rPr spc="-5" dirty="0">
                <a:solidFill>
                  <a:srgbClr val="767171"/>
                </a:solidFill>
              </a:rPr>
              <a:t>Documentation</a:t>
            </a:r>
          </a:p>
          <a:p>
            <a:pPr marL="79375">
              <a:lnSpc>
                <a:spcPct val="100000"/>
              </a:lnSpc>
              <a:spcBef>
                <a:spcPts val="650"/>
              </a:spcBef>
            </a:pPr>
            <a:r>
              <a:rPr sz="3600" spc="-5" dirty="0">
                <a:solidFill>
                  <a:srgbClr val="921928"/>
                </a:solidFill>
              </a:rPr>
              <a:t>CHALLENGES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71620" y="1205725"/>
            <a:ext cx="5487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IN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DOCUMENTING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CARE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72503" y="5496747"/>
            <a:ext cx="9241155" cy="630555"/>
          </a:xfrm>
          <a:custGeom>
            <a:avLst/>
            <a:gdLst/>
            <a:ahLst/>
            <a:cxnLst/>
            <a:rect l="l" t="t" r="r" b="b"/>
            <a:pathLst>
              <a:path w="9241155" h="630554">
                <a:moveTo>
                  <a:pt x="9183940" y="0"/>
                </a:moveTo>
                <a:lnTo>
                  <a:pt x="57077" y="0"/>
                </a:lnTo>
                <a:lnTo>
                  <a:pt x="34860" y="4485"/>
                </a:lnTo>
                <a:lnTo>
                  <a:pt x="16717" y="16717"/>
                </a:lnTo>
                <a:lnTo>
                  <a:pt x="4485" y="34860"/>
                </a:lnTo>
                <a:lnTo>
                  <a:pt x="0" y="57077"/>
                </a:lnTo>
                <a:lnTo>
                  <a:pt x="0" y="573192"/>
                </a:lnTo>
                <a:lnTo>
                  <a:pt x="4485" y="595409"/>
                </a:lnTo>
                <a:lnTo>
                  <a:pt x="16717" y="613552"/>
                </a:lnTo>
                <a:lnTo>
                  <a:pt x="34860" y="625784"/>
                </a:lnTo>
                <a:lnTo>
                  <a:pt x="57077" y="630269"/>
                </a:lnTo>
                <a:lnTo>
                  <a:pt x="9183940" y="630269"/>
                </a:lnTo>
                <a:lnTo>
                  <a:pt x="9206157" y="625784"/>
                </a:lnTo>
                <a:lnTo>
                  <a:pt x="9224300" y="613552"/>
                </a:lnTo>
                <a:lnTo>
                  <a:pt x="9236532" y="595409"/>
                </a:lnTo>
                <a:lnTo>
                  <a:pt x="9241017" y="573192"/>
                </a:lnTo>
                <a:lnTo>
                  <a:pt x="9241017" y="57077"/>
                </a:lnTo>
                <a:lnTo>
                  <a:pt x="9236532" y="34860"/>
                </a:lnTo>
                <a:lnTo>
                  <a:pt x="9224300" y="16717"/>
                </a:lnTo>
                <a:lnTo>
                  <a:pt x="9206157" y="4485"/>
                </a:lnTo>
                <a:lnTo>
                  <a:pt x="9183940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38924" y="5645953"/>
            <a:ext cx="835088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REMEMBER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spc="-50" dirty="0">
                <a:latin typeface="Arial MT"/>
                <a:cs typeface="Arial MT"/>
              </a:rPr>
              <a:t>You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have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not </a:t>
            </a:r>
            <a:r>
              <a:rPr sz="1600" spc="-5" dirty="0">
                <a:latin typeface="Arial MT"/>
                <a:cs typeface="Arial MT"/>
              </a:rPr>
              <a:t>finished</a:t>
            </a:r>
            <a:r>
              <a:rPr sz="1600" dirty="0">
                <a:latin typeface="Arial MT"/>
                <a:cs typeface="Arial MT"/>
              </a:rPr>
              <a:t> caring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dirty="0">
                <a:latin typeface="Arial MT"/>
                <a:cs typeface="Arial MT"/>
              </a:rPr>
              <a:t> 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 until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you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have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documented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6323" y="5641583"/>
            <a:ext cx="381027" cy="30981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4516" y="2216871"/>
            <a:ext cx="1762179" cy="17749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30704" y="2143541"/>
            <a:ext cx="2072965" cy="18198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42688" y="2167911"/>
            <a:ext cx="1839075" cy="18262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5556" y="2277101"/>
            <a:ext cx="2060149" cy="174936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86408" y="4132126"/>
            <a:ext cx="1859914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613410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latin typeface="Arial"/>
                <a:cs typeface="Arial"/>
              </a:rPr>
              <a:t>TIME </a:t>
            </a:r>
            <a:r>
              <a:rPr sz="2000" b="1" dirty="0">
                <a:latin typeface="Arial"/>
                <a:cs typeface="Arial"/>
              </a:rPr>
              <a:t> C</a:t>
            </a:r>
            <a:r>
              <a:rPr sz="2000" b="1" spc="-5" dirty="0">
                <a:latin typeface="Arial"/>
                <a:cs typeface="Arial"/>
              </a:rPr>
              <a:t>O</a:t>
            </a:r>
            <a:r>
              <a:rPr sz="2000" b="1" dirty="0">
                <a:latin typeface="Arial"/>
                <a:cs typeface="Arial"/>
              </a:rPr>
              <a:t>NS</a:t>
            </a:r>
            <a:r>
              <a:rPr sz="2000" b="1" spc="-5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RA</a:t>
            </a:r>
            <a:r>
              <a:rPr sz="2000" b="1" spc="-5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-5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3260556" y="4132126"/>
            <a:ext cx="2541270" cy="89026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56565" marR="448945" algn="ctr">
              <a:lnSpc>
                <a:spcPts val="2300"/>
              </a:lnSpc>
              <a:spcBef>
                <a:spcPts val="259"/>
              </a:spcBef>
            </a:pPr>
            <a:r>
              <a:rPr sz="2000" b="1" spc="-40" dirty="0">
                <a:latin typeface="Arial"/>
                <a:cs typeface="Arial"/>
              </a:rPr>
              <a:t>TASK 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</a:t>
            </a:r>
            <a:r>
              <a:rPr sz="2000" b="1" spc="-150" dirty="0">
                <a:latin typeface="Arial"/>
                <a:cs typeface="Arial"/>
              </a:rPr>
              <a:t>A</a:t>
            </a:r>
            <a:r>
              <a:rPr sz="2000" b="1" spc="-5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UR</a:t>
            </a:r>
            <a:r>
              <a:rPr sz="2000" b="1" spc="-150" dirty="0">
                <a:latin typeface="Arial"/>
                <a:cs typeface="Arial"/>
              </a:rPr>
              <a:t>A</a:t>
            </a:r>
            <a:r>
              <a:rPr sz="2000" b="1" spc="-5" dirty="0">
                <a:latin typeface="Arial"/>
                <a:cs typeface="Arial"/>
              </a:rPr>
              <a:t>TIO</a:t>
            </a:r>
            <a:r>
              <a:rPr sz="2000" b="1" dirty="0"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050"/>
              </a:lnSpc>
            </a:pPr>
            <a:r>
              <a:rPr sz="1800" spc="-5" dirty="0">
                <a:latin typeface="Arial MT"/>
                <a:cs typeface="Arial MT"/>
              </a:rPr>
              <a:t>(multiple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casualties, etc.)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93254" y="4132126"/>
            <a:ext cx="2426970" cy="89026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16839" marR="104775" algn="ctr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latin typeface="Arial"/>
                <a:cs typeface="Arial"/>
              </a:rPr>
              <a:t>ENV</a:t>
            </a:r>
            <a:r>
              <a:rPr sz="2000" b="1" spc="-5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R</a:t>
            </a:r>
            <a:r>
              <a:rPr sz="2000" b="1" spc="-5" dirty="0">
                <a:latin typeface="Arial"/>
                <a:cs typeface="Arial"/>
              </a:rPr>
              <a:t>O</a:t>
            </a:r>
            <a:r>
              <a:rPr sz="2000" b="1" dirty="0">
                <a:latin typeface="Arial"/>
                <a:cs typeface="Arial"/>
              </a:rPr>
              <a:t>NMEN</a:t>
            </a:r>
            <a:r>
              <a:rPr sz="2000" b="1" spc="-150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AL  </a:t>
            </a:r>
            <a:r>
              <a:rPr sz="2000" b="1" spc="-5" dirty="0">
                <a:latin typeface="Arial"/>
                <a:cs typeface="Arial"/>
              </a:rPr>
              <a:t>CONSTRAINTS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050"/>
              </a:lnSpc>
            </a:pPr>
            <a:r>
              <a:rPr sz="1800" dirty="0">
                <a:latin typeface="Arial MT"/>
                <a:cs typeface="Arial MT"/>
              </a:rPr>
              <a:t>(low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light,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weather, </a:t>
            </a:r>
            <a:r>
              <a:rPr sz="1800" spc="-5" dirty="0">
                <a:latin typeface="Arial MT"/>
                <a:cs typeface="Arial MT"/>
              </a:rPr>
              <a:t>etc.)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25611" y="4132126"/>
            <a:ext cx="1375410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51435">
              <a:lnSpc>
                <a:spcPts val="2300"/>
              </a:lnSpc>
              <a:spcBef>
                <a:spcPts val="259"/>
              </a:spcBef>
            </a:pPr>
            <a:r>
              <a:rPr sz="2000" b="1" spc="-20" dirty="0">
                <a:latin typeface="Arial"/>
                <a:cs typeface="Arial"/>
              </a:rPr>
              <a:t>TACTICAL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</a:t>
            </a:r>
            <a:r>
              <a:rPr sz="2000" b="1" spc="-5" dirty="0">
                <a:latin typeface="Arial"/>
                <a:cs typeface="Arial"/>
              </a:rPr>
              <a:t>IT</a:t>
            </a:r>
            <a:r>
              <a:rPr sz="2000" b="1" dirty="0">
                <a:latin typeface="Arial"/>
                <a:cs typeface="Arial"/>
              </a:rPr>
              <a:t>U</a:t>
            </a:r>
            <a:r>
              <a:rPr sz="2000" b="1" spc="-150" dirty="0">
                <a:latin typeface="Arial"/>
                <a:cs typeface="Arial"/>
              </a:rPr>
              <a:t>A</a:t>
            </a:r>
            <a:r>
              <a:rPr sz="2000" b="1" spc="-5" dirty="0">
                <a:latin typeface="Arial"/>
                <a:cs typeface="Arial"/>
              </a:rPr>
              <a:t>TIO</a:t>
            </a:r>
            <a:r>
              <a:rPr sz="2000" b="1" dirty="0"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0453" y="284892"/>
            <a:ext cx="3271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23: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Documentation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40272" y="665961"/>
            <a:ext cx="6511925" cy="1391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260"/>
              </a:lnSpc>
              <a:spcBef>
                <a:spcPts val="100"/>
              </a:spcBef>
            </a:pPr>
            <a:r>
              <a:rPr sz="3600" dirty="0">
                <a:solidFill>
                  <a:srgbClr val="921928"/>
                </a:solidFill>
              </a:rPr>
              <a:t>DD</a:t>
            </a:r>
            <a:r>
              <a:rPr sz="3600" spc="-3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FORM</a:t>
            </a:r>
            <a:r>
              <a:rPr sz="3600" spc="-35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1380</a:t>
            </a:r>
            <a:endParaRPr sz="3600"/>
          </a:p>
          <a:p>
            <a:pPr marL="12700" marR="5080" algn="ctr">
              <a:lnSpc>
                <a:spcPts val="3200"/>
              </a:lnSpc>
              <a:spcBef>
                <a:spcPts val="175"/>
              </a:spcBef>
            </a:pPr>
            <a:r>
              <a:rPr sz="2800" spc="-30" dirty="0">
                <a:solidFill>
                  <a:srgbClr val="000000"/>
                </a:solidFill>
              </a:rPr>
              <a:t>TACTICAL</a:t>
            </a:r>
            <a:r>
              <a:rPr sz="2800" spc="-65" dirty="0">
                <a:solidFill>
                  <a:srgbClr val="000000"/>
                </a:solidFill>
              </a:rPr>
              <a:t> </a:t>
            </a:r>
            <a:r>
              <a:rPr sz="2800" spc="-40" dirty="0">
                <a:solidFill>
                  <a:srgbClr val="000000"/>
                </a:solidFill>
              </a:rPr>
              <a:t>COMBAT</a:t>
            </a:r>
            <a:r>
              <a:rPr sz="2800" spc="-15" dirty="0">
                <a:solidFill>
                  <a:srgbClr val="000000"/>
                </a:solidFill>
              </a:rPr>
              <a:t> </a:t>
            </a:r>
            <a:r>
              <a:rPr sz="2800" spc="-30" dirty="0">
                <a:solidFill>
                  <a:srgbClr val="000000"/>
                </a:solidFill>
              </a:rPr>
              <a:t>CASUALTY</a:t>
            </a:r>
            <a:r>
              <a:rPr sz="2800" spc="-6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CARE </a:t>
            </a:r>
            <a:r>
              <a:rPr sz="2800" spc="-765" dirty="0">
                <a:solidFill>
                  <a:srgbClr val="000000"/>
                </a:solidFill>
              </a:rPr>
              <a:t> </a:t>
            </a:r>
            <a:r>
              <a:rPr sz="2800" spc="-5" dirty="0">
                <a:solidFill>
                  <a:srgbClr val="000000"/>
                </a:solidFill>
              </a:rPr>
              <a:t>(TCCC)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CARD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874600" y="2441366"/>
            <a:ext cx="5551170" cy="3416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37465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latin typeface="Arial"/>
                <a:cs typeface="Arial"/>
              </a:rPr>
              <a:t>ALL </a:t>
            </a:r>
            <a:r>
              <a:rPr sz="2000" dirty="0">
                <a:latin typeface="Arial MT"/>
                <a:cs typeface="Arial MT"/>
              </a:rPr>
              <a:t>assessment and medical care (including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interventions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medications)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performed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should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5" dirty="0">
                <a:latin typeface="Arial MT"/>
                <a:cs typeface="Arial MT"/>
              </a:rPr>
              <a:t> documented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300"/>
              </a:lnSpc>
              <a:spcBef>
                <a:spcPts val="1200"/>
              </a:spcBef>
            </a:pPr>
            <a:r>
              <a:rPr sz="2000" dirty="0">
                <a:latin typeface="Arial MT"/>
                <a:cs typeface="Arial MT"/>
              </a:rPr>
              <a:t>Use</a:t>
            </a:r>
            <a:r>
              <a:rPr sz="2000" spc="-5" dirty="0">
                <a:latin typeface="Arial MT"/>
                <a:cs typeface="Arial MT"/>
              </a:rPr>
              <a:t> the casualty’s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TCCC </a:t>
            </a:r>
            <a:r>
              <a:rPr sz="2000" dirty="0">
                <a:latin typeface="Arial MT"/>
                <a:cs typeface="Arial MT"/>
              </a:rPr>
              <a:t>Card,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found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5" dirty="0">
                <a:latin typeface="Arial MT"/>
                <a:cs typeface="Arial MT"/>
              </a:rPr>
              <a:t> the </a:t>
            </a:r>
            <a:r>
              <a:rPr sz="2000" dirty="0">
                <a:latin typeface="Arial MT"/>
                <a:cs typeface="Arial MT"/>
              </a:rPr>
              <a:t>Joint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First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Aid </a:t>
            </a:r>
            <a:r>
              <a:rPr sz="2000" spc="-5" dirty="0">
                <a:latin typeface="Arial MT"/>
                <a:cs typeface="Arial MT"/>
              </a:rPr>
              <a:t>Kit, to </a:t>
            </a:r>
            <a:r>
              <a:rPr sz="2000" dirty="0">
                <a:latin typeface="Arial MT"/>
                <a:cs typeface="Arial MT"/>
              </a:rPr>
              <a:t>document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care</a:t>
            </a:r>
            <a:endParaRPr sz="2000">
              <a:latin typeface="Arial MT"/>
              <a:cs typeface="Arial MT"/>
            </a:endParaRPr>
          </a:p>
          <a:p>
            <a:pPr marL="12700" marR="37465">
              <a:lnSpc>
                <a:spcPts val="2300"/>
              </a:lnSpc>
              <a:spcBef>
                <a:spcPts val="1200"/>
              </a:spcBef>
            </a:pPr>
            <a:r>
              <a:rPr sz="2000" spc="-5" dirty="0">
                <a:latin typeface="Arial MT"/>
                <a:cs typeface="Arial MT"/>
              </a:rPr>
              <a:t>Completed </a:t>
            </a:r>
            <a:r>
              <a:rPr sz="2000" dirty="0">
                <a:latin typeface="Arial MT"/>
                <a:cs typeface="Arial MT"/>
              </a:rPr>
              <a:t>by </a:t>
            </a:r>
            <a:r>
              <a:rPr sz="2000" b="1" spc="-5" dirty="0">
                <a:latin typeface="Arial"/>
                <a:cs typeface="Arial"/>
              </a:rPr>
              <a:t>whoever </a:t>
            </a:r>
            <a:r>
              <a:rPr sz="2000" dirty="0">
                <a:latin typeface="Arial MT"/>
                <a:cs typeface="Arial MT"/>
              </a:rPr>
              <a:t>is providing care at point </a:t>
            </a:r>
            <a:r>
              <a:rPr sz="2000" spc="-5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 wounding and </a:t>
            </a:r>
            <a:r>
              <a:rPr sz="2000" spc="-5" dirty="0">
                <a:latin typeface="Arial MT"/>
                <a:cs typeface="Arial MT"/>
              </a:rPr>
              <a:t>updated </a:t>
            </a:r>
            <a:r>
              <a:rPr sz="2000" dirty="0">
                <a:latin typeface="Arial MT"/>
                <a:cs typeface="Arial MT"/>
              </a:rPr>
              <a:t>by all subsequent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prehospital </a:t>
            </a:r>
            <a:r>
              <a:rPr sz="2000" dirty="0">
                <a:latin typeface="Arial MT"/>
                <a:cs typeface="Arial MT"/>
              </a:rPr>
              <a:t>providers</a:t>
            </a:r>
            <a:endParaRPr sz="2000">
              <a:latin typeface="Arial MT"/>
              <a:cs typeface="Arial MT"/>
            </a:endParaRPr>
          </a:p>
          <a:p>
            <a:pPr marL="12700" marR="281305">
              <a:lnSpc>
                <a:spcPts val="2300"/>
              </a:lnSpc>
              <a:spcBef>
                <a:spcPts val="1200"/>
              </a:spcBef>
            </a:pPr>
            <a:r>
              <a:rPr sz="2000" spc="-5" dirty="0">
                <a:latin typeface="Arial MT"/>
                <a:cs typeface="Arial MT"/>
              </a:rPr>
              <a:t>Attached 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casualty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handed </a:t>
            </a:r>
            <a:r>
              <a:rPr sz="2000" spc="-15" dirty="0">
                <a:latin typeface="Arial MT"/>
                <a:cs typeface="Arial MT"/>
              </a:rPr>
              <a:t>off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during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evacuation to </a:t>
            </a:r>
            <a:r>
              <a:rPr sz="2000" dirty="0">
                <a:latin typeface="Arial MT"/>
                <a:cs typeface="Arial MT"/>
              </a:rPr>
              <a:t>next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higher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level of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001" y="3552292"/>
            <a:ext cx="114300" cy="579755"/>
          </a:xfrm>
          <a:custGeom>
            <a:avLst/>
            <a:gdLst/>
            <a:ahLst/>
            <a:cxnLst/>
            <a:rect l="l" t="t" r="r" b="b"/>
            <a:pathLst>
              <a:path w="114300" h="579754">
                <a:moveTo>
                  <a:pt x="0" y="579714"/>
                </a:moveTo>
                <a:lnTo>
                  <a:pt x="0" y="0"/>
                </a:lnTo>
                <a:lnTo>
                  <a:pt x="114300" y="0"/>
                </a:lnTo>
                <a:lnTo>
                  <a:pt x="114300" y="579714"/>
                </a:lnTo>
                <a:lnTo>
                  <a:pt x="0" y="57971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3000" y="4300201"/>
            <a:ext cx="114300" cy="885825"/>
          </a:xfrm>
          <a:custGeom>
            <a:avLst/>
            <a:gdLst/>
            <a:ahLst/>
            <a:cxnLst/>
            <a:rect l="l" t="t" r="r" b="b"/>
            <a:pathLst>
              <a:path w="114300" h="885825">
                <a:moveTo>
                  <a:pt x="0" y="885728"/>
                </a:moveTo>
                <a:lnTo>
                  <a:pt x="0" y="0"/>
                </a:lnTo>
                <a:lnTo>
                  <a:pt x="114300" y="0"/>
                </a:lnTo>
                <a:lnTo>
                  <a:pt x="114300" y="885728"/>
                </a:lnTo>
                <a:lnTo>
                  <a:pt x="0" y="88572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3001" y="5343728"/>
            <a:ext cx="114300" cy="621030"/>
          </a:xfrm>
          <a:custGeom>
            <a:avLst/>
            <a:gdLst/>
            <a:ahLst/>
            <a:cxnLst/>
            <a:rect l="l" t="t" r="r" b="b"/>
            <a:pathLst>
              <a:path w="114300" h="621029">
                <a:moveTo>
                  <a:pt x="0" y="620796"/>
                </a:moveTo>
                <a:lnTo>
                  <a:pt x="0" y="0"/>
                </a:lnTo>
                <a:lnTo>
                  <a:pt x="114300" y="0"/>
                </a:lnTo>
                <a:lnTo>
                  <a:pt x="114300" y="620796"/>
                </a:lnTo>
                <a:lnTo>
                  <a:pt x="0" y="62079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5526" y="2509581"/>
            <a:ext cx="114300" cy="885825"/>
          </a:xfrm>
          <a:custGeom>
            <a:avLst/>
            <a:gdLst/>
            <a:ahLst/>
            <a:cxnLst/>
            <a:rect l="l" t="t" r="r" b="b"/>
            <a:pathLst>
              <a:path w="114300" h="885825">
                <a:moveTo>
                  <a:pt x="0" y="885728"/>
                </a:moveTo>
                <a:lnTo>
                  <a:pt x="0" y="0"/>
                </a:lnTo>
                <a:lnTo>
                  <a:pt x="114300" y="0"/>
                </a:lnTo>
                <a:lnTo>
                  <a:pt x="114300" y="885728"/>
                </a:lnTo>
                <a:lnTo>
                  <a:pt x="0" y="88572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5903" y="1323650"/>
            <a:ext cx="5404132" cy="553434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86661" y="847077"/>
            <a:ext cx="4027170" cy="35477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2240"/>
              </a:lnSpc>
              <a:spcBef>
                <a:spcPts val="114"/>
              </a:spcBef>
            </a:pP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DD</a:t>
            </a:r>
            <a:r>
              <a:rPr sz="4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5" dirty="0">
                <a:solidFill>
                  <a:srgbClr val="FFFFFF"/>
                </a:solidFill>
                <a:latin typeface="Arial"/>
                <a:cs typeface="Arial"/>
              </a:rPr>
              <a:t>FORM</a:t>
            </a:r>
            <a:r>
              <a:rPr sz="4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5" dirty="0">
                <a:solidFill>
                  <a:srgbClr val="FFFFFF"/>
                </a:solidFill>
                <a:latin typeface="Arial"/>
                <a:cs typeface="Arial"/>
              </a:rPr>
              <a:t>1380</a:t>
            </a:r>
            <a:endParaRPr sz="40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35884" y="2250349"/>
            <a:ext cx="6320790" cy="3580765"/>
            <a:chOff x="2935884" y="2250349"/>
            <a:chExt cx="6320790" cy="3580765"/>
          </a:xfrm>
        </p:grpSpPr>
        <p:sp>
          <p:nvSpPr>
            <p:cNvPr id="8" name="object 8"/>
            <p:cNvSpPr/>
            <p:nvPr/>
          </p:nvSpPr>
          <p:spPr>
            <a:xfrm>
              <a:off x="2945409" y="2259874"/>
              <a:ext cx="6301740" cy="3561715"/>
            </a:xfrm>
            <a:custGeom>
              <a:avLst/>
              <a:gdLst/>
              <a:ahLst/>
              <a:cxnLst/>
              <a:rect l="l" t="t" r="r" b="b"/>
              <a:pathLst>
                <a:path w="6301740" h="3561715">
                  <a:moveTo>
                    <a:pt x="0" y="0"/>
                  </a:moveTo>
                  <a:lnTo>
                    <a:pt x="6301178" y="0"/>
                  </a:lnTo>
                  <a:lnTo>
                    <a:pt x="6301178" y="3561134"/>
                  </a:lnTo>
                  <a:lnTo>
                    <a:pt x="0" y="356113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8A8C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00939" y="3445382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595060" y="0"/>
                  </a:moveTo>
                  <a:lnTo>
                    <a:pt x="549409" y="1742"/>
                  </a:lnTo>
                  <a:lnTo>
                    <a:pt x="503975" y="6971"/>
                  </a:lnTo>
                  <a:lnTo>
                    <a:pt x="458974" y="15686"/>
                  </a:lnTo>
                  <a:lnTo>
                    <a:pt x="414623" y="27886"/>
                  </a:lnTo>
                  <a:lnTo>
                    <a:pt x="371138" y="43572"/>
                  </a:lnTo>
                  <a:lnTo>
                    <a:pt x="328736" y="62744"/>
                  </a:lnTo>
                  <a:lnTo>
                    <a:pt x="287634" y="85401"/>
                  </a:lnTo>
                  <a:lnTo>
                    <a:pt x="248047" y="111545"/>
                  </a:lnTo>
                  <a:lnTo>
                    <a:pt x="210193" y="141174"/>
                  </a:lnTo>
                  <a:lnTo>
                    <a:pt x="174289" y="174289"/>
                  </a:lnTo>
                  <a:lnTo>
                    <a:pt x="141174" y="210193"/>
                  </a:lnTo>
                  <a:lnTo>
                    <a:pt x="111545" y="248047"/>
                  </a:lnTo>
                  <a:lnTo>
                    <a:pt x="85401" y="287633"/>
                  </a:lnTo>
                  <a:lnTo>
                    <a:pt x="62744" y="328736"/>
                  </a:lnTo>
                  <a:lnTo>
                    <a:pt x="43572" y="371138"/>
                  </a:lnTo>
                  <a:lnTo>
                    <a:pt x="27886" y="414623"/>
                  </a:lnTo>
                  <a:lnTo>
                    <a:pt x="15686" y="458974"/>
                  </a:lnTo>
                  <a:lnTo>
                    <a:pt x="6971" y="503974"/>
                  </a:lnTo>
                  <a:lnTo>
                    <a:pt x="1742" y="549409"/>
                  </a:lnTo>
                  <a:lnTo>
                    <a:pt x="0" y="595059"/>
                  </a:lnTo>
                  <a:lnTo>
                    <a:pt x="1742" y="640710"/>
                  </a:lnTo>
                  <a:lnTo>
                    <a:pt x="6971" y="686144"/>
                  </a:lnTo>
                  <a:lnTo>
                    <a:pt x="15686" y="731145"/>
                  </a:lnTo>
                  <a:lnTo>
                    <a:pt x="27886" y="775496"/>
                  </a:lnTo>
                  <a:lnTo>
                    <a:pt x="43572" y="818981"/>
                  </a:lnTo>
                  <a:lnTo>
                    <a:pt x="62744" y="861383"/>
                  </a:lnTo>
                  <a:lnTo>
                    <a:pt x="85401" y="902485"/>
                  </a:lnTo>
                  <a:lnTo>
                    <a:pt x="111545" y="942072"/>
                  </a:lnTo>
                  <a:lnTo>
                    <a:pt x="141174" y="979926"/>
                  </a:lnTo>
                  <a:lnTo>
                    <a:pt x="174289" y="1015830"/>
                  </a:lnTo>
                  <a:lnTo>
                    <a:pt x="210193" y="1048945"/>
                  </a:lnTo>
                  <a:lnTo>
                    <a:pt x="248047" y="1078574"/>
                  </a:lnTo>
                  <a:lnTo>
                    <a:pt x="287634" y="1104718"/>
                  </a:lnTo>
                  <a:lnTo>
                    <a:pt x="328736" y="1127375"/>
                  </a:lnTo>
                  <a:lnTo>
                    <a:pt x="371138" y="1146547"/>
                  </a:lnTo>
                  <a:lnTo>
                    <a:pt x="414623" y="1162233"/>
                  </a:lnTo>
                  <a:lnTo>
                    <a:pt x="458974" y="1174434"/>
                  </a:lnTo>
                  <a:lnTo>
                    <a:pt x="503975" y="1183148"/>
                  </a:lnTo>
                  <a:lnTo>
                    <a:pt x="549409" y="1188377"/>
                  </a:lnTo>
                  <a:lnTo>
                    <a:pt x="595060" y="1190120"/>
                  </a:lnTo>
                  <a:lnTo>
                    <a:pt x="640710" y="1188377"/>
                  </a:lnTo>
                  <a:lnTo>
                    <a:pt x="686144" y="1183148"/>
                  </a:lnTo>
                  <a:lnTo>
                    <a:pt x="731145" y="1174434"/>
                  </a:lnTo>
                  <a:lnTo>
                    <a:pt x="775496" y="1162233"/>
                  </a:lnTo>
                  <a:lnTo>
                    <a:pt x="818981" y="1146547"/>
                  </a:lnTo>
                  <a:lnTo>
                    <a:pt x="861383" y="1127375"/>
                  </a:lnTo>
                  <a:lnTo>
                    <a:pt x="902486" y="1104718"/>
                  </a:lnTo>
                  <a:lnTo>
                    <a:pt x="942072" y="1078574"/>
                  </a:lnTo>
                  <a:lnTo>
                    <a:pt x="979926" y="1048945"/>
                  </a:lnTo>
                  <a:lnTo>
                    <a:pt x="1015830" y="1015830"/>
                  </a:lnTo>
                  <a:lnTo>
                    <a:pt x="1048945" y="979926"/>
                  </a:lnTo>
                  <a:lnTo>
                    <a:pt x="1078574" y="942072"/>
                  </a:lnTo>
                  <a:lnTo>
                    <a:pt x="1104718" y="902485"/>
                  </a:lnTo>
                  <a:lnTo>
                    <a:pt x="1127375" y="861383"/>
                  </a:lnTo>
                  <a:lnTo>
                    <a:pt x="1146547" y="818981"/>
                  </a:lnTo>
                  <a:lnTo>
                    <a:pt x="1162233" y="775496"/>
                  </a:lnTo>
                  <a:lnTo>
                    <a:pt x="1174434" y="731145"/>
                  </a:lnTo>
                  <a:lnTo>
                    <a:pt x="1183148" y="686144"/>
                  </a:lnTo>
                  <a:lnTo>
                    <a:pt x="1188377" y="640710"/>
                  </a:lnTo>
                  <a:lnTo>
                    <a:pt x="1190120" y="595059"/>
                  </a:lnTo>
                  <a:lnTo>
                    <a:pt x="1188377" y="549409"/>
                  </a:lnTo>
                  <a:lnTo>
                    <a:pt x="1183148" y="503974"/>
                  </a:lnTo>
                  <a:lnTo>
                    <a:pt x="1174434" y="458974"/>
                  </a:lnTo>
                  <a:lnTo>
                    <a:pt x="1162233" y="414623"/>
                  </a:lnTo>
                  <a:lnTo>
                    <a:pt x="1146547" y="371138"/>
                  </a:lnTo>
                  <a:lnTo>
                    <a:pt x="1127375" y="328736"/>
                  </a:lnTo>
                  <a:lnTo>
                    <a:pt x="1104718" y="287633"/>
                  </a:lnTo>
                  <a:lnTo>
                    <a:pt x="1078574" y="248047"/>
                  </a:lnTo>
                  <a:lnTo>
                    <a:pt x="1048945" y="210193"/>
                  </a:lnTo>
                  <a:lnTo>
                    <a:pt x="1015830" y="174289"/>
                  </a:lnTo>
                  <a:lnTo>
                    <a:pt x="979926" y="141174"/>
                  </a:lnTo>
                  <a:lnTo>
                    <a:pt x="942072" y="111545"/>
                  </a:lnTo>
                  <a:lnTo>
                    <a:pt x="902486" y="85401"/>
                  </a:lnTo>
                  <a:lnTo>
                    <a:pt x="861383" y="62744"/>
                  </a:lnTo>
                  <a:lnTo>
                    <a:pt x="818981" y="43572"/>
                  </a:lnTo>
                  <a:lnTo>
                    <a:pt x="775496" y="27886"/>
                  </a:lnTo>
                  <a:lnTo>
                    <a:pt x="731145" y="15686"/>
                  </a:lnTo>
                  <a:lnTo>
                    <a:pt x="686144" y="6971"/>
                  </a:lnTo>
                  <a:lnTo>
                    <a:pt x="640710" y="1742"/>
                  </a:lnTo>
                  <a:lnTo>
                    <a:pt x="595060" y="0"/>
                  </a:lnTo>
                  <a:close/>
                </a:path>
              </a:pathLst>
            </a:custGeom>
            <a:solidFill>
              <a:srgbClr val="616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98122" y="3735993"/>
              <a:ext cx="525145" cy="608965"/>
            </a:xfrm>
            <a:custGeom>
              <a:avLst/>
              <a:gdLst/>
              <a:ahLst/>
              <a:cxnLst/>
              <a:rect l="l" t="t" r="r" b="b"/>
              <a:pathLst>
                <a:path w="525145" h="608964">
                  <a:moveTo>
                    <a:pt x="0" y="0"/>
                  </a:moveTo>
                  <a:lnTo>
                    <a:pt x="0" y="608897"/>
                  </a:lnTo>
                  <a:lnTo>
                    <a:pt x="524913" y="304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908064" y="6056522"/>
            <a:ext cx="471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pic>
        <p:nvPicPr>
          <p:cNvPr id="15" name="23. DD FORM 1380 Combat Casualty Care Card">
            <a:hlinkClick r:id="" action="ppaction://media"/>
            <a:extLst>
              <a:ext uri="{FF2B5EF4-FFF2-40B4-BE49-F238E27FC236}">
                <a16:creationId xmlns:a16="http://schemas.microsoft.com/office/drawing/2014/main" id="{2A61AA14-38EC-1A8A-5B0A-61656F5B1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6928" y="1644747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0825" y="245294"/>
            <a:ext cx="8550910" cy="152336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spc="-5" dirty="0">
                <a:solidFill>
                  <a:srgbClr val="767171"/>
                </a:solidFill>
              </a:rPr>
              <a:t>Module</a:t>
            </a:r>
            <a:r>
              <a:rPr spc="-20" dirty="0">
                <a:solidFill>
                  <a:srgbClr val="767171"/>
                </a:solidFill>
              </a:rPr>
              <a:t> </a:t>
            </a:r>
            <a:r>
              <a:rPr dirty="0">
                <a:solidFill>
                  <a:srgbClr val="767171"/>
                </a:solidFill>
              </a:rPr>
              <a:t>23:</a:t>
            </a:r>
            <a:r>
              <a:rPr spc="-20" dirty="0">
                <a:solidFill>
                  <a:srgbClr val="767171"/>
                </a:solidFill>
              </a:rPr>
              <a:t> </a:t>
            </a:r>
            <a:r>
              <a:rPr spc="-5" dirty="0">
                <a:solidFill>
                  <a:srgbClr val="767171"/>
                </a:solidFill>
              </a:rPr>
              <a:t>Documentation</a:t>
            </a:r>
          </a:p>
          <a:p>
            <a:pPr marL="12700" marR="5080" algn="ctr">
              <a:lnSpc>
                <a:spcPts val="4200"/>
              </a:lnSpc>
              <a:spcBef>
                <a:spcPts val="780"/>
              </a:spcBef>
            </a:pPr>
            <a:r>
              <a:rPr sz="3600" spc="-35" dirty="0">
                <a:solidFill>
                  <a:srgbClr val="000000"/>
                </a:solidFill>
              </a:rPr>
              <a:t>TACTICAL </a:t>
            </a:r>
            <a:r>
              <a:rPr sz="3600" spc="-50" dirty="0">
                <a:solidFill>
                  <a:srgbClr val="000000"/>
                </a:solidFill>
              </a:rPr>
              <a:t>COMBAT </a:t>
            </a:r>
            <a:r>
              <a:rPr sz="3600" spc="-35" dirty="0">
                <a:solidFill>
                  <a:srgbClr val="000000"/>
                </a:solidFill>
              </a:rPr>
              <a:t>CASUALTY </a:t>
            </a:r>
            <a:r>
              <a:rPr sz="3600" dirty="0">
                <a:solidFill>
                  <a:srgbClr val="000000"/>
                </a:solidFill>
              </a:rPr>
              <a:t>CARE </a:t>
            </a:r>
            <a:r>
              <a:rPr sz="3600" spc="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(TCCC)</a:t>
            </a:r>
            <a:r>
              <a:rPr sz="3600" spc="-14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AFTER</a:t>
            </a:r>
            <a:r>
              <a:rPr sz="3600" spc="-14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ACTION REPORT</a:t>
            </a:r>
            <a:r>
              <a:rPr sz="3600" spc="-10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(AAR)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4600" y="2441366"/>
            <a:ext cx="5070475" cy="3416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277495">
              <a:lnSpc>
                <a:spcPts val="2300"/>
              </a:lnSpc>
              <a:spcBef>
                <a:spcPts val="260"/>
              </a:spcBef>
            </a:pPr>
            <a:r>
              <a:rPr sz="2000" spc="-5" dirty="0">
                <a:latin typeface="Arial MT"/>
                <a:cs typeface="Arial MT"/>
              </a:rPr>
              <a:t>This electronic </a:t>
            </a:r>
            <a:r>
              <a:rPr sz="2000" dirty="0">
                <a:latin typeface="Arial MT"/>
                <a:cs typeface="Arial MT"/>
              </a:rPr>
              <a:t>AAR is </a:t>
            </a:r>
            <a:r>
              <a:rPr sz="2000" spc="-5" dirty="0">
                <a:latin typeface="Arial MT"/>
                <a:cs typeface="Arial MT"/>
              </a:rPr>
              <a:t>intended to </a:t>
            </a:r>
            <a:r>
              <a:rPr sz="2000" dirty="0">
                <a:latin typeface="Arial MT"/>
                <a:cs typeface="Arial MT"/>
              </a:rPr>
              <a:t>be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completed </a:t>
            </a:r>
            <a:r>
              <a:rPr sz="2000" b="1" dirty="0">
                <a:latin typeface="Arial"/>
                <a:cs typeface="Arial"/>
              </a:rPr>
              <a:t>after </a:t>
            </a:r>
            <a:r>
              <a:rPr sz="2000" spc="-5" dirty="0">
                <a:latin typeface="Arial MT"/>
                <a:cs typeface="Arial MT"/>
              </a:rPr>
              <a:t>the first </a:t>
            </a:r>
            <a:r>
              <a:rPr sz="2000" dirty="0">
                <a:latin typeface="Arial MT"/>
                <a:cs typeface="Arial MT"/>
              </a:rPr>
              <a:t>responder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completes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mission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" dirty="0">
                <a:latin typeface="Arial MT"/>
                <a:cs typeface="Arial MT"/>
              </a:rPr>
              <a:t>returns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dirty="0">
                <a:latin typeface="Arial MT"/>
                <a:cs typeface="Arial MT"/>
              </a:rPr>
              <a:t> base</a:t>
            </a:r>
            <a:endParaRPr sz="2000">
              <a:latin typeface="Arial MT"/>
              <a:cs typeface="Arial MT"/>
            </a:endParaRPr>
          </a:p>
          <a:p>
            <a:pPr marL="12700" marR="164465">
              <a:lnSpc>
                <a:spcPts val="2300"/>
              </a:lnSpc>
              <a:spcBef>
                <a:spcPts val="1200"/>
              </a:spcBef>
            </a:pPr>
            <a:r>
              <a:rPr sz="2000" spc="-5" dirty="0">
                <a:latin typeface="Arial MT"/>
                <a:cs typeface="Arial MT"/>
              </a:rPr>
              <a:t>It </a:t>
            </a:r>
            <a:r>
              <a:rPr sz="2000" dirty="0">
                <a:latin typeface="Arial MT"/>
                <a:cs typeface="Arial MT"/>
              </a:rPr>
              <a:t>is a more </a:t>
            </a:r>
            <a:r>
              <a:rPr sz="2000" spc="-5" dirty="0">
                <a:latin typeface="Arial MT"/>
                <a:cs typeface="Arial MT"/>
              </a:rPr>
              <a:t>detailed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" dirty="0">
                <a:latin typeface="Arial MT"/>
                <a:cs typeface="Arial MT"/>
              </a:rPr>
              <a:t>complete </a:t>
            </a:r>
            <a:r>
              <a:rPr sz="2000" dirty="0">
                <a:latin typeface="Arial MT"/>
                <a:cs typeface="Arial MT"/>
              </a:rPr>
              <a:t>record of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care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provided</a:t>
            </a:r>
            <a:r>
              <a:rPr sz="2000" spc="-5" dirty="0">
                <a:latin typeface="Arial MT"/>
                <a:cs typeface="Arial MT"/>
              </a:rPr>
              <a:t> than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TCCC </a:t>
            </a:r>
            <a:r>
              <a:rPr sz="2000" dirty="0">
                <a:latin typeface="Arial MT"/>
                <a:cs typeface="Arial MT"/>
              </a:rPr>
              <a:t>Card</a:t>
            </a:r>
            <a:endParaRPr sz="2000">
              <a:latin typeface="Arial MT"/>
              <a:cs typeface="Arial MT"/>
            </a:endParaRPr>
          </a:p>
          <a:p>
            <a:pPr marL="12700" marR="52069">
              <a:lnSpc>
                <a:spcPts val="2300"/>
              </a:lnSpc>
              <a:spcBef>
                <a:spcPts val="1200"/>
              </a:spcBef>
            </a:pPr>
            <a:r>
              <a:rPr sz="2000" spc="-5" dirty="0">
                <a:latin typeface="Arial MT"/>
                <a:cs typeface="Arial MT"/>
              </a:rPr>
              <a:t>Completed </a:t>
            </a:r>
            <a:r>
              <a:rPr sz="2000" dirty="0">
                <a:latin typeface="Arial MT"/>
                <a:cs typeface="Arial MT"/>
              </a:rPr>
              <a:t>by unit Combat </a:t>
            </a:r>
            <a:r>
              <a:rPr sz="2000" spc="-5" dirty="0">
                <a:latin typeface="Arial MT"/>
                <a:cs typeface="Arial MT"/>
              </a:rPr>
              <a:t>Medic/Corpsman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" dirty="0">
                <a:latin typeface="Arial MT"/>
                <a:cs typeface="Arial MT"/>
              </a:rPr>
              <a:t>submitted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electronically </a:t>
            </a:r>
            <a:r>
              <a:rPr sz="2000" dirty="0">
                <a:latin typeface="Arial MT"/>
                <a:cs typeface="Arial MT"/>
              </a:rPr>
              <a:t>via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Joint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15" dirty="0">
                <a:latin typeface="Arial MT"/>
                <a:cs typeface="Arial MT"/>
              </a:rPr>
              <a:t>Trauma</a:t>
            </a:r>
            <a:r>
              <a:rPr sz="2000" spc="-5" dirty="0">
                <a:latin typeface="Arial MT"/>
                <a:cs typeface="Arial MT"/>
              </a:rPr>
              <a:t> System website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within</a:t>
            </a:r>
            <a:r>
              <a:rPr sz="2000" dirty="0">
                <a:latin typeface="Arial MT"/>
                <a:cs typeface="Arial MT"/>
              </a:rPr>
              <a:t> 72 hours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300"/>
              </a:lnSpc>
              <a:spcBef>
                <a:spcPts val="1200"/>
              </a:spcBef>
            </a:pPr>
            <a:r>
              <a:rPr sz="2000" spc="-5" dirty="0">
                <a:latin typeface="Arial MT"/>
                <a:cs typeface="Arial MT"/>
              </a:rPr>
              <a:t>Both the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TCCC </a:t>
            </a:r>
            <a:r>
              <a:rPr sz="2000" dirty="0">
                <a:latin typeface="Arial MT"/>
                <a:cs typeface="Arial MT"/>
              </a:rPr>
              <a:t>Card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5" dirty="0">
                <a:latin typeface="Arial MT"/>
                <a:cs typeface="Arial MT"/>
              </a:rPr>
              <a:t> the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TCCC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AAR are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required</a:t>
            </a:r>
            <a:r>
              <a:rPr sz="2000" spc="-5" dirty="0">
                <a:latin typeface="Arial MT"/>
                <a:cs typeface="Arial MT"/>
              </a:rPr>
              <a:t> for optimal</a:t>
            </a:r>
            <a:r>
              <a:rPr sz="2000" dirty="0">
                <a:latin typeface="Arial MT"/>
                <a:cs typeface="Arial MT"/>
              </a:rPr>
              <a:t> care </a:t>
            </a:r>
            <a:r>
              <a:rPr sz="2000" spc="-5" dirty="0">
                <a:latin typeface="Arial MT"/>
                <a:cs typeface="Arial MT"/>
              </a:rPr>
              <a:t>documentation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3001" y="3552292"/>
            <a:ext cx="114300" cy="579755"/>
          </a:xfrm>
          <a:custGeom>
            <a:avLst/>
            <a:gdLst/>
            <a:ahLst/>
            <a:cxnLst/>
            <a:rect l="l" t="t" r="r" b="b"/>
            <a:pathLst>
              <a:path w="114300" h="579754">
                <a:moveTo>
                  <a:pt x="0" y="579714"/>
                </a:moveTo>
                <a:lnTo>
                  <a:pt x="0" y="0"/>
                </a:lnTo>
                <a:lnTo>
                  <a:pt x="114300" y="0"/>
                </a:lnTo>
                <a:lnTo>
                  <a:pt x="114300" y="579714"/>
                </a:lnTo>
                <a:lnTo>
                  <a:pt x="0" y="57971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3000" y="4300201"/>
            <a:ext cx="114300" cy="885825"/>
          </a:xfrm>
          <a:custGeom>
            <a:avLst/>
            <a:gdLst/>
            <a:ahLst/>
            <a:cxnLst/>
            <a:rect l="l" t="t" r="r" b="b"/>
            <a:pathLst>
              <a:path w="114300" h="885825">
                <a:moveTo>
                  <a:pt x="0" y="885728"/>
                </a:moveTo>
                <a:lnTo>
                  <a:pt x="0" y="0"/>
                </a:lnTo>
                <a:lnTo>
                  <a:pt x="114300" y="0"/>
                </a:lnTo>
                <a:lnTo>
                  <a:pt x="114300" y="885728"/>
                </a:lnTo>
                <a:lnTo>
                  <a:pt x="0" y="88572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3001" y="5343728"/>
            <a:ext cx="114300" cy="621030"/>
          </a:xfrm>
          <a:custGeom>
            <a:avLst/>
            <a:gdLst/>
            <a:ahLst/>
            <a:cxnLst/>
            <a:rect l="l" t="t" r="r" b="b"/>
            <a:pathLst>
              <a:path w="114300" h="621029">
                <a:moveTo>
                  <a:pt x="0" y="620796"/>
                </a:moveTo>
                <a:lnTo>
                  <a:pt x="0" y="0"/>
                </a:lnTo>
                <a:lnTo>
                  <a:pt x="114300" y="0"/>
                </a:lnTo>
                <a:lnTo>
                  <a:pt x="114300" y="620796"/>
                </a:lnTo>
                <a:lnTo>
                  <a:pt x="0" y="62079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5526" y="2480510"/>
            <a:ext cx="114300" cy="885825"/>
          </a:xfrm>
          <a:custGeom>
            <a:avLst/>
            <a:gdLst/>
            <a:ahLst/>
            <a:cxnLst/>
            <a:rect l="l" t="t" r="r" b="b"/>
            <a:pathLst>
              <a:path w="114300" h="885825">
                <a:moveTo>
                  <a:pt x="0" y="885728"/>
                </a:moveTo>
                <a:lnTo>
                  <a:pt x="0" y="0"/>
                </a:lnTo>
                <a:lnTo>
                  <a:pt x="114300" y="0"/>
                </a:lnTo>
                <a:lnTo>
                  <a:pt x="114300" y="885728"/>
                </a:lnTo>
                <a:lnTo>
                  <a:pt x="0" y="88572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2281" y="1471390"/>
            <a:ext cx="6649718" cy="532123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60453" y="284892"/>
            <a:ext cx="3271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26667"/>
                </a:solidFill>
                <a:latin typeface="Arial"/>
                <a:cs typeface="Arial"/>
              </a:rPr>
              <a:t>23:</a:t>
            </a:r>
            <a:r>
              <a:rPr sz="2000" b="1" spc="-25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Documentation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6225">
              <a:lnSpc>
                <a:spcPct val="100000"/>
              </a:lnSpc>
              <a:spcBef>
                <a:spcPts val="100"/>
              </a:spcBef>
            </a:pPr>
            <a:r>
              <a:rPr dirty="0"/>
              <a:t>DD</a:t>
            </a:r>
            <a:r>
              <a:rPr spc="-15" dirty="0"/>
              <a:t> </a:t>
            </a:r>
            <a:r>
              <a:rPr spc="-5" dirty="0"/>
              <a:t>Form</a:t>
            </a:r>
            <a:r>
              <a:rPr spc="-15" dirty="0"/>
              <a:t> </a:t>
            </a:r>
            <a:r>
              <a:rPr dirty="0"/>
              <a:t>1380</a:t>
            </a:r>
            <a:r>
              <a:rPr spc="-15" dirty="0"/>
              <a:t> </a:t>
            </a:r>
            <a:r>
              <a:rPr spc="-5" dirty="0"/>
              <a:t>(TCCC</a:t>
            </a:r>
            <a:r>
              <a:rPr spc="-10" dirty="0"/>
              <a:t> </a:t>
            </a:r>
            <a:r>
              <a:rPr dirty="0"/>
              <a:t>Card)</a:t>
            </a:r>
          </a:p>
          <a:p>
            <a:pPr marL="1533525">
              <a:lnSpc>
                <a:spcPct val="100000"/>
              </a:lnSpc>
              <a:spcBef>
                <a:spcPts val="35"/>
              </a:spcBef>
            </a:pPr>
            <a:endParaRPr sz="3400"/>
          </a:p>
          <a:p>
            <a:pPr marL="1546225">
              <a:lnSpc>
                <a:spcPct val="100000"/>
              </a:lnSpc>
            </a:pPr>
            <a:r>
              <a:rPr spc="-5" dirty="0"/>
              <a:t>TCCC</a:t>
            </a:r>
            <a:r>
              <a:rPr spc="-165" dirty="0"/>
              <a:t> </a:t>
            </a:r>
            <a:r>
              <a:rPr spc="-5" dirty="0"/>
              <a:t>After</a:t>
            </a:r>
            <a:r>
              <a:rPr spc="-165" dirty="0"/>
              <a:t> </a:t>
            </a:r>
            <a:r>
              <a:rPr spc="-5" dirty="0"/>
              <a:t>Action</a:t>
            </a:r>
            <a:r>
              <a:rPr spc="-15" dirty="0"/>
              <a:t> </a:t>
            </a:r>
            <a:r>
              <a:rPr dirty="0"/>
              <a:t>Report</a:t>
            </a:r>
            <a:r>
              <a:rPr spc="-15" dirty="0"/>
              <a:t> </a:t>
            </a:r>
            <a:r>
              <a:rPr dirty="0"/>
              <a:t>(AAR)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52201" y="708939"/>
            <a:ext cx="3839210" cy="119761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94310">
              <a:lnSpc>
                <a:spcPct val="100000"/>
              </a:lnSpc>
              <a:spcBef>
                <a:spcPts val="969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05" dirty="0">
                <a:solidFill>
                  <a:srgbClr val="FFFFFF"/>
                </a:solidFill>
              </a:rPr>
              <a:t> </a:t>
            </a:r>
            <a:r>
              <a:rPr sz="3600" spc="-80" dirty="0">
                <a:solidFill>
                  <a:srgbClr val="FFFFFF"/>
                </a:solidFill>
              </a:rPr>
              <a:t>STATION</a:t>
            </a:r>
            <a:endParaRPr sz="3600"/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800" spc="-5" dirty="0">
                <a:solidFill>
                  <a:srgbClr val="FFFFFF"/>
                </a:solidFill>
              </a:rPr>
              <a:t>Documentation</a:t>
            </a:r>
            <a:r>
              <a:rPr sz="2800" spc="-35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(skills)</a:t>
            </a:r>
            <a:endParaRPr sz="28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8626" y="2735871"/>
            <a:ext cx="663057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8626" y="3690520"/>
            <a:ext cx="663057" cy="67239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632</Words>
  <Application>Microsoft Office PowerPoint</Application>
  <PresentationFormat>Widescreen</PresentationFormat>
  <Paragraphs>109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Arial MT</vt:lpstr>
      <vt:lpstr>Calibri</vt:lpstr>
      <vt:lpstr>Office Theme</vt:lpstr>
      <vt:lpstr>TACTICAL COMBAT  CASUALTY CARE COURSE MODULE 23: Documentation</vt:lpstr>
      <vt:lpstr>Module 23: Documentation</vt:lpstr>
      <vt:lpstr>Module 23: Documentation</vt:lpstr>
      <vt:lpstr>IMPORTANCE OF DOCUMENTATION</vt:lpstr>
      <vt:lpstr>Module 23: Documentation CHALLENGES</vt:lpstr>
      <vt:lpstr>DD FORM 1380 TACTICAL COMBAT CASUALTY CARE  (TCCC) CARD</vt:lpstr>
      <vt:lpstr>PowerPoint Presentation</vt:lpstr>
      <vt:lpstr>Module 23: Documentation TACTICAL COMBAT CASUALTY CARE  (TCCC) AFTER ACTION REPORT (AAR)</vt:lpstr>
      <vt:lpstr>SKILL STATION Documentation (skills)</vt:lpstr>
      <vt:lpstr>CHECK ON LEARNING</vt:lpstr>
      <vt:lpstr>Module 23: Documentation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23 Documentation V1.13 JTS FINAL</dc:title>
  <cp:lastModifiedBy>adam rafferty</cp:lastModifiedBy>
  <cp:revision>1</cp:revision>
  <dcterms:created xsi:type="dcterms:W3CDTF">2023-08-01T20:59:19Z</dcterms:created>
  <dcterms:modified xsi:type="dcterms:W3CDTF">2023-10-02T20:54:05Z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